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57" r:id="rId3"/>
    <p:sldId id="283" r:id="rId4"/>
    <p:sldId id="278" r:id="rId5"/>
    <p:sldId id="279" r:id="rId6"/>
    <p:sldId id="280" r:id="rId7"/>
    <p:sldId id="281" r:id="rId8"/>
    <p:sldId id="282"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5" r:id="rId2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pitchFamily="32" charset="0"/>
      </a:defRPr>
    </a:lvl1pPr>
    <a:lvl2pPr marL="4572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pitchFamily="32" charset="0"/>
      </a:defRPr>
    </a:lvl2pPr>
    <a:lvl3pPr marL="9144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pitchFamily="32" charset="0"/>
      </a:defRPr>
    </a:lvl3pPr>
    <a:lvl4pPr marL="13716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pitchFamily="32" charset="0"/>
      </a:defRPr>
    </a:lvl4pPr>
    <a:lvl5pPr marL="1828800" algn="l" defTabSz="449263" rtl="0" fontAlgn="base">
      <a:spcBef>
        <a:spcPct val="0"/>
      </a:spcBef>
      <a:spcAft>
        <a:spcPct val="0"/>
      </a:spcAft>
      <a:buClr>
        <a:srgbClr val="000000"/>
      </a:buClr>
      <a:buSzPct val="100000"/>
      <a:buFont typeface="Calibri" pitchFamily="32" charset="0"/>
      <a:defRPr kern="1200">
        <a:solidFill>
          <a:schemeClr val="bg1"/>
        </a:solidFill>
        <a:latin typeface="Calibri" pitchFamily="32" charset="0"/>
        <a:ea typeface="+mn-ea"/>
        <a:cs typeface="Lucida Sans Unicode" pitchFamily="32" charset="0"/>
      </a:defRPr>
    </a:lvl5pPr>
    <a:lvl6pPr marL="2286000" algn="l" defTabSz="914400" rtl="0" eaLnBrk="1" latinLnBrk="0" hangingPunct="1">
      <a:defRPr kern="1200">
        <a:solidFill>
          <a:schemeClr val="bg1"/>
        </a:solidFill>
        <a:latin typeface="Calibri" pitchFamily="32" charset="0"/>
        <a:ea typeface="+mn-ea"/>
        <a:cs typeface="Lucida Sans Unicode" pitchFamily="32" charset="0"/>
      </a:defRPr>
    </a:lvl6pPr>
    <a:lvl7pPr marL="2743200" algn="l" defTabSz="914400" rtl="0" eaLnBrk="1" latinLnBrk="0" hangingPunct="1">
      <a:defRPr kern="1200">
        <a:solidFill>
          <a:schemeClr val="bg1"/>
        </a:solidFill>
        <a:latin typeface="Calibri" pitchFamily="32" charset="0"/>
        <a:ea typeface="+mn-ea"/>
        <a:cs typeface="Lucida Sans Unicode" pitchFamily="32" charset="0"/>
      </a:defRPr>
    </a:lvl7pPr>
    <a:lvl8pPr marL="3200400" algn="l" defTabSz="914400" rtl="0" eaLnBrk="1" latinLnBrk="0" hangingPunct="1">
      <a:defRPr kern="1200">
        <a:solidFill>
          <a:schemeClr val="bg1"/>
        </a:solidFill>
        <a:latin typeface="Calibri" pitchFamily="32" charset="0"/>
        <a:ea typeface="+mn-ea"/>
        <a:cs typeface="Lucida Sans Unicode" pitchFamily="32" charset="0"/>
      </a:defRPr>
    </a:lvl8pPr>
    <a:lvl9pPr marL="3657600" algn="l" defTabSz="914400" rtl="0" eaLnBrk="1" latinLnBrk="0" hangingPunct="1">
      <a:defRPr kern="1200">
        <a:solidFill>
          <a:schemeClr val="bg1"/>
        </a:solidFill>
        <a:latin typeface="Calibri" pitchFamily="32" charset="0"/>
        <a:ea typeface="+mn-ea"/>
        <a:cs typeface="Lucida Sans Unicode"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68" d="100"/>
          <a:sy n="68" d="100"/>
        </p:scale>
        <p:origin x="-582"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pt-B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3075" name="Text Box 3"/>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endParaRPr lang="pt-B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3077"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pt-BR" smtClean="0"/>
          </a:p>
        </p:txBody>
      </p:sp>
      <p:sp>
        <p:nvSpPr>
          <p:cNvPr id="3079" name="Text Box 7"/>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endParaRPr lang="pt-B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9184A274-CFF6-4DD1-9578-8C757233F313}" type="slidenum">
              <a:rPr lang="en-GB"/>
              <a:pPr/>
              <a:t>‹nº›</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B69788C-A5B1-4D7F-8867-0DCE709EC59F}" type="slidenum">
              <a:rPr lang="en-GB"/>
              <a:pPr/>
              <a:t>1</a:t>
            </a:fld>
            <a:endParaRPr lang="en-GB"/>
          </a:p>
        </p:txBody>
      </p:sp>
      <p:sp>
        <p:nvSpPr>
          <p:cNvPr id="235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23554"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4DC980D-8A8B-4D2C-B99D-30EFA66A62EF}" type="slidenum">
              <a:rPr lang="en-GB"/>
              <a:pPr/>
              <a:t>10</a:t>
            </a:fld>
            <a:endParaRPr lang="en-GB"/>
          </a:p>
        </p:txBody>
      </p:sp>
      <p:sp>
        <p:nvSpPr>
          <p:cNvPr id="307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0722"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550E28C-6A4D-47BB-9CE0-F0D67C8E8458}" type="slidenum">
              <a:rPr lang="en-GB"/>
              <a:pPr/>
              <a:t>11</a:t>
            </a:fld>
            <a:endParaRPr lang="en-GB"/>
          </a:p>
        </p:txBody>
      </p:sp>
      <p:sp>
        <p:nvSpPr>
          <p:cNvPr id="31745" name="Rectangle 1"/>
          <p:cNvSpPr txBox="1">
            <a:spLocks noGrp="1" noRot="1" noChangeAspect="1" noChangeArrowheads="1"/>
          </p:cNvSpPr>
          <p:nvPr>
            <p:ph type="sldImg"/>
          </p:nvPr>
        </p:nvSpPr>
        <p:spPr bwMode="auto">
          <a:xfrm>
            <a:off x="1144588" y="685800"/>
            <a:ext cx="4567237" cy="3427413"/>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00389F8-19F9-4BCD-8F08-D956A0E6E8D6}" type="slidenum">
              <a:rPr lang="en-GB"/>
              <a:pPr/>
              <a:t>12</a:t>
            </a:fld>
            <a:endParaRPr lang="en-GB"/>
          </a:p>
        </p:txBody>
      </p:sp>
      <p:sp>
        <p:nvSpPr>
          <p:cNvPr id="32769" name="Rectangle 1"/>
          <p:cNvSpPr txBox="1">
            <a:spLocks noGrp="1" noRot="1" noChangeAspect="1" noChangeArrowheads="1"/>
          </p:cNvSpPr>
          <p:nvPr>
            <p:ph type="sldImg"/>
          </p:nvPr>
        </p:nvSpPr>
        <p:spPr bwMode="auto">
          <a:xfrm>
            <a:off x="1144588" y="685800"/>
            <a:ext cx="4567237" cy="3427413"/>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12C62C2-2E7C-4688-85FD-A8E459A43CE9}" type="slidenum">
              <a:rPr lang="en-GB"/>
              <a:pPr/>
              <a:t>13</a:t>
            </a:fld>
            <a:endParaRPr lang="en-GB"/>
          </a:p>
        </p:txBody>
      </p:sp>
      <p:sp>
        <p:nvSpPr>
          <p:cNvPr id="337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3794"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7C1B34B-F629-4C32-A715-585D9239E247}" type="slidenum">
              <a:rPr lang="en-GB"/>
              <a:pPr/>
              <a:t>14</a:t>
            </a:fld>
            <a:endParaRPr lang="en-GB"/>
          </a:p>
        </p:txBody>
      </p:sp>
      <p:sp>
        <p:nvSpPr>
          <p:cNvPr id="348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4818"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2E99BF3-DDC8-4CA1-8DDC-617B908B2FAC}" type="slidenum">
              <a:rPr lang="en-GB"/>
              <a:pPr/>
              <a:t>15</a:t>
            </a:fld>
            <a:endParaRPr lang="en-GB"/>
          </a:p>
        </p:txBody>
      </p:sp>
      <p:sp>
        <p:nvSpPr>
          <p:cNvPr id="358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5842"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BDAFBF0-93B4-4BE4-A187-1FB85292EDA4}" type="slidenum">
              <a:rPr lang="en-GB"/>
              <a:pPr/>
              <a:t>16</a:t>
            </a:fld>
            <a:endParaRPr lang="en-GB"/>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6866"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7ED1847-C9A8-4208-A452-3D1737887FC4}" type="slidenum">
              <a:rPr lang="en-GB"/>
              <a:pPr/>
              <a:t>17</a:t>
            </a:fld>
            <a:endParaRPr lang="en-GB"/>
          </a:p>
        </p:txBody>
      </p:sp>
      <p:sp>
        <p:nvSpPr>
          <p:cNvPr id="37889" name="Rectangle 1"/>
          <p:cNvSpPr txBox="1">
            <a:spLocks noGrp="1" noRot="1" noChangeAspect="1" noChangeArrowheads="1"/>
          </p:cNvSpPr>
          <p:nvPr>
            <p:ph type="sldImg"/>
          </p:nvPr>
        </p:nvSpPr>
        <p:spPr bwMode="auto">
          <a:xfrm>
            <a:off x="1144588" y="685800"/>
            <a:ext cx="4567237" cy="3427413"/>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6250D944-115E-4C65-AE50-9AE3001C63E5}" type="slidenum">
              <a:rPr lang="en-GB"/>
              <a:pPr/>
              <a:t>18</a:t>
            </a:fld>
            <a:endParaRPr lang="en-GB"/>
          </a:p>
        </p:txBody>
      </p:sp>
      <p:sp>
        <p:nvSpPr>
          <p:cNvPr id="389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8914"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EE1ADC5-FFCE-4E73-8DB6-FEFF65DD3854}" type="slidenum">
              <a:rPr lang="en-GB"/>
              <a:pPr/>
              <a:t>19</a:t>
            </a:fld>
            <a:endParaRPr lang="en-GB"/>
          </a:p>
        </p:txBody>
      </p:sp>
      <p:sp>
        <p:nvSpPr>
          <p:cNvPr id="399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9938"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D305BE7-1C03-490B-A095-F71037F5AD32}" type="slidenum">
              <a:rPr lang="en-GB"/>
              <a:pPr/>
              <a:t>2</a:t>
            </a:fld>
            <a:endParaRPr lang="en-GB"/>
          </a:p>
        </p:txBody>
      </p:sp>
      <p:sp>
        <p:nvSpPr>
          <p:cNvPr id="245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24578"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a:xfrm>
            <a:off x="1157240" y="694976"/>
            <a:ext cx="4543521" cy="3428023"/>
          </a:xfrm>
          <a:solidFill>
            <a:srgbClr val="FFFFFF"/>
          </a:solidFill>
          <a:ln>
            <a:solidFill>
              <a:srgbClr val="000000"/>
            </a:solidFill>
            <a:miter lim="800000"/>
          </a:ln>
        </p:spPr>
      </p:sp>
      <p:sp>
        <p:nvSpPr>
          <p:cNvPr id="32771" name="Rectangle 2"/>
          <p:cNvSpPr>
            <a:spLocks noGrp="1" noChangeArrowheads="1"/>
          </p:cNvSpPr>
          <p:nvPr>
            <p:ph type="body" idx="1"/>
          </p:nvPr>
        </p:nvSpPr>
        <p:spPr>
          <a:xfrm>
            <a:off x="686576" y="4343205"/>
            <a:ext cx="5486400" cy="4115190"/>
          </a:xfrm>
          <a:noFill/>
          <a:ln/>
        </p:spPr>
        <p:txBody>
          <a:bodyPr wrap="none" anchor="ct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160B7F0-7576-4C76-9683-3095633BE7D8}" type="slidenum">
              <a:rPr lang="en-GB"/>
              <a:pPr/>
              <a:t>4</a:t>
            </a:fld>
            <a:endParaRPr lang="en-GB"/>
          </a:p>
        </p:txBody>
      </p:sp>
      <p:sp>
        <p:nvSpPr>
          <p:cNvPr id="3379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3379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4EB4056C-8DFB-45B0-91B5-AE86A057A814}" type="slidenum">
              <a:rPr lang="en-GB"/>
              <a:pPr/>
              <a:t>5</a:t>
            </a:fld>
            <a:endParaRPr lang="en-GB"/>
          </a:p>
        </p:txBody>
      </p:sp>
      <p:sp>
        <p:nvSpPr>
          <p:cNvPr id="3481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3481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9126404-EAC8-4898-BA00-199419E941F5}" type="slidenum">
              <a:rPr lang="en-GB"/>
              <a:pPr/>
              <a:t>6</a:t>
            </a:fld>
            <a:endParaRPr lang="en-GB"/>
          </a:p>
        </p:txBody>
      </p:sp>
      <p:sp>
        <p:nvSpPr>
          <p:cNvPr id="3584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3584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4435C87-0F78-4A55-AE07-5AEBEB16704F}" type="slidenum">
              <a:rPr lang="en-GB"/>
              <a:pPr/>
              <a:t>7</a:t>
            </a:fld>
            <a:endParaRPr lang="en-GB"/>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3686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483AE61-B9A5-4D08-9753-5F0BCF921325}" type="slidenum">
              <a:rPr lang="en-GB"/>
              <a:pPr/>
              <a:t>8</a:t>
            </a:fld>
            <a:endParaRPr lang="en-GB"/>
          </a:p>
        </p:txBody>
      </p:sp>
      <p:sp>
        <p:nvSpPr>
          <p:cNvPr id="3788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3789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3372AA4-14B5-4A64-9F06-2A6A7A1AF626}" type="slidenum">
              <a:rPr lang="en-GB"/>
              <a:pPr/>
              <a:t>9</a:t>
            </a:fld>
            <a:endParaRPr lang="en-GB"/>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29698" name="Rectangle 2"/>
          <p:cNvSpPr txBox="1">
            <a:spLocks noGrp="1" noChangeArrowheads="1"/>
          </p:cNvSpPr>
          <p:nvPr>
            <p:ph type="body"/>
          </p:nvPr>
        </p:nvSpPr>
        <p:spPr bwMode="auto">
          <a:xfrm>
            <a:off x="685800" y="4343400"/>
            <a:ext cx="5484813" cy="4114800"/>
          </a:xfrm>
          <a:prstGeom prst="rect">
            <a:avLst/>
          </a:prstGeom>
          <a:noFill/>
          <a:ln>
            <a:round/>
            <a:headEnd/>
            <a:tailEnd/>
          </a:ln>
        </p:spPr>
        <p:txBody>
          <a:bodyPr wrap="none" anchor="ct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idx="10"/>
          </p:nvPr>
        </p:nvSpPr>
        <p:spPr/>
        <p:txBody>
          <a:bodyPr/>
          <a:lstStyle>
            <a:lvl1pPr>
              <a:defRPr/>
            </a:lvl1pPr>
          </a:lstStyle>
          <a:p>
            <a:endParaRPr lang="en-GB"/>
          </a:p>
        </p:txBody>
      </p:sp>
      <p:sp>
        <p:nvSpPr>
          <p:cNvPr id="5" name="Espaço Reservado para Número de Slide 4"/>
          <p:cNvSpPr>
            <a:spLocks noGrp="1"/>
          </p:cNvSpPr>
          <p:nvPr>
            <p:ph type="sldNum" idx="11"/>
          </p:nvPr>
        </p:nvSpPr>
        <p:spPr/>
        <p:txBody>
          <a:bodyPr/>
          <a:lstStyle>
            <a:lvl1pPr>
              <a:defRPr/>
            </a:lvl1pPr>
          </a:lstStyle>
          <a:p>
            <a:fld id="{CE372798-BC4D-42C1-AB3A-DBDB6DDD0315}" type="slidenum">
              <a:rPr lang="en-GB"/>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idx="10"/>
          </p:nvPr>
        </p:nvSpPr>
        <p:spPr/>
        <p:txBody>
          <a:bodyPr/>
          <a:lstStyle>
            <a:lvl1pPr>
              <a:defRPr/>
            </a:lvl1pPr>
          </a:lstStyle>
          <a:p>
            <a:endParaRPr lang="en-GB"/>
          </a:p>
        </p:txBody>
      </p:sp>
      <p:sp>
        <p:nvSpPr>
          <p:cNvPr id="5" name="Espaço Reservado para Número de Slide 4"/>
          <p:cNvSpPr>
            <a:spLocks noGrp="1"/>
          </p:cNvSpPr>
          <p:nvPr>
            <p:ph type="sldNum" idx="11"/>
          </p:nvPr>
        </p:nvSpPr>
        <p:spPr/>
        <p:txBody>
          <a:bodyPr/>
          <a:lstStyle>
            <a:lvl1pPr>
              <a:defRPr/>
            </a:lvl1pPr>
          </a:lstStyle>
          <a:p>
            <a:fld id="{3DBB3106-9941-4981-9D8F-976E86898A6A}" type="slidenum">
              <a:rPr lang="en-GB"/>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7814" y="128589"/>
            <a:ext cx="2055812" cy="5994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28589"/>
            <a:ext cx="6018213" cy="5994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idx="10"/>
          </p:nvPr>
        </p:nvSpPr>
        <p:spPr/>
        <p:txBody>
          <a:bodyPr/>
          <a:lstStyle>
            <a:lvl1pPr>
              <a:defRPr/>
            </a:lvl1pPr>
          </a:lstStyle>
          <a:p>
            <a:endParaRPr lang="en-GB"/>
          </a:p>
        </p:txBody>
      </p:sp>
      <p:sp>
        <p:nvSpPr>
          <p:cNvPr id="5" name="Espaço Reservado para Número de Slide 4"/>
          <p:cNvSpPr>
            <a:spLocks noGrp="1"/>
          </p:cNvSpPr>
          <p:nvPr>
            <p:ph type="sldNum" idx="11"/>
          </p:nvPr>
        </p:nvSpPr>
        <p:spPr/>
        <p:txBody>
          <a:bodyPr/>
          <a:lstStyle>
            <a:lvl1pPr>
              <a:defRPr/>
            </a:lvl1pPr>
          </a:lstStyle>
          <a:p>
            <a:fld id="{6CF31AC4-AE03-4F7D-AA0E-1C6E05F5E535}" type="slidenum">
              <a:rPr lang="en-GB"/>
              <a:pPr/>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1" y="128589"/>
            <a:ext cx="8226425" cy="1433512"/>
          </a:xfrm>
        </p:spPr>
        <p:txBody>
          <a:bodyPr/>
          <a:lstStyle/>
          <a:p>
            <a:r>
              <a:rPr lang="pt-BR" smtClean="0"/>
              <a:t>Clique para editar o estilo do título mestre</a:t>
            </a:r>
            <a:endParaRPr lang="pt-BR"/>
          </a:p>
        </p:txBody>
      </p:sp>
      <p:sp>
        <p:nvSpPr>
          <p:cNvPr id="3" name="Espaço Reservado para Data 2"/>
          <p:cNvSpPr>
            <a:spLocks noGrp="1"/>
          </p:cNvSpPr>
          <p:nvPr>
            <p:ph type="dt" idx="10"/>
          </p:nvPr>
        </p:nvSpPr>
        <p:spPr>
          <a:xfrm>
            <a:off x="457201" y="6356350"/>
            <a:ext cx="2130425" cy="361950"/>
          </a:xfrm>
        </p:spPr>
        <p:txBody>
          <a:bodyPr/>
          <a:lstStyle>
            <a:lvl1pPr>
              <a:defRPr/>
            </a:lvl1pPr>
          </a:lstStyle>
          <a:p>
            <a:endParaRPr lang="en-GB"/>
          </a:p>
        </p:txBody>
      </p:sp>
      <p:sp>
        <p:nvSpPr>
          <p:cNvPr id="4" name="Espaço Reservado para Número de Slide 3"/>
          <p:cNvSpPr>
            <a:spLocks noGrp="1"/>
          </p:cNvSpPr>
          <p:nvPr>
            <p:ph type="sldNum" idx="11"/>
          </p:nvPr>
        </p:nvSpPr>
        <p:spPr>
          <a:xfrm>
            <a:off x="6553201" y="6356350"/>
            <a:ext cx="2130425" cy="361950"/>
          </a:xfrm>
        </p:spPr>
        <p:txBody>
          <a:bodyPr/>
          <a:lstStyle>
            <a:lvl1pPr>
              <a:defRPr/>
            </a:lvl1pPr>
          </a:lstStyle>
          <a:p>
            <a:fld id="{0EF66773-4CC2-4047-89A2-32F773E6A8AF}" type="slidenum">
              <a:rPr lang="en-GB"/>
              <a:pPr/>
              <a:t>‹nº›</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0663"/>
            <a:ext cx="8223250" cy="125095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3250" cy="4524375"/>
          </a:xfrm>
        </p:spPr>
        <p:txBody>
          <a:bodyPr/>
          <a:lstStyle/>
          <a:p>
            <a:endParaRPr lang="pt-BR"/>
          </a:p>
        </p:txBody>
      </p:sp>
      <p:sp>
        <p:nvSpPr>
          <p:cNvPr id="4" name="Espaço Reservado para Data 3"/>
          <p:cNvSpPr>
            <a:spLocks noGrp="1"/>
          </p:cNvSpPr>
          <p:nvPr>
            <p:ph type="dt" idx="10"/>
          </p:nvPr>
        </p:nvSpPr>
        <p:spPr>
          <a:xfrm>
            <a:off x="457200" y="6248400"/>
            <a:ext cx="2127250" cy="450850"/>
          </a:xfrm>
        </p:spPr>
        <p:txBody>
          <a:bodyPr/>
          <a:lstStyle>
            <a:lvl1pPr>
              <a:defRPr/>
            </a:lvl1pPr>
          </a:lstStyle>
          <a:p>
            <a:endParaRPr lang="en-GB"/>
          </a:p>
        </p:txBody>
      </p:sp>
      <p:sp>
        <p:nvSpPr>
          <p:cNvPr id="5" name="Espaço Reservado para Rodapé 4"/>
          <p:cNvSpPr>
            <a:spLocks noGrp="1"/>
          </p:cNvSpPr>
          <p:nvPr>
            <p:ph type="ftr" idx="11"/>
          </p:nvPr>
        </p:nvSpPr>
        <p:spPr>
          <a:xfrm>
            <a:off x="3124200" y="6248400"/>
            <a:ext cx="2889250" cy="450850"/>
          </a:xfrm>
          <a:prstGeom prst="rect">
            <a:avLst/>
          </a:prstGeom>
        </p:spPr>
        <p:txBody>
          <a:bodyPr/>
          <a:lstStyle>
            <a:lvl1pPr>
              <a:defRPr/>
            </a:lvl1pPr>
          </a:lstStyle>
          <a:p>
            <a:endParaRPr lang="en-GB"/>
          </a:p>
        </p:txBody>
      </p:sp>
      <p:sp>
        <p:nvSpPr>
          <p:cNvPr id="6" name="Espaço Reservado para Número de Slide 5"/>
          <p:cNvSpPr>
            <a:spLocks noGrp="1"/>
          </p:cNvSpPr>
          <p:nvPr>
            <p:ph type="sldNum" idx="12"/>
          </p:nvPr>
        </p:nvSpPr>
        <p:spPr>
          <a:xfrm>
            <a:off x="6553200" y="6248400"/>
            <a:ext cx="2127250" cy="450850"/>
          </a:xfrm>
        </p:spPr>
        <p:txBody>
          <a:bodyPr/>
          <a:lstStyle>
            <a:lvl1pPr>
              <a:defRPr/>
            </a:lvl1pPr>
          </a:lstStyle>
          <a:p>
            <a:fld id="{A43A7D29-9583-41F2-80A1-730B04EBD155}" type="slidenum">
              <a:rPr lang="en-GB"/>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idx="10"/>
          </p:nvPr>
        </p:nvSpPr>
        <p:spPr/>
        <p:txBody>
          <a:bodyPr/>
          <a:lstStyle>
            <a:lvl1pPr>
              <a:defRPr/>
            </a:lvl1pPr>
          </a:lstStyle>
          <a:p>
            <a:endParaRPr lang="en-GB"/>
          </a:p>
        </p:txBody>
      </p:sp>
      <p:sp>
        <p:nvSpPr>
          <p:cNvPr id="5" name="Espaço Reservado para Número de Slide 4"/>
          <p:cNvSpPr>
            <a:spLocks noGrp="1"/>
          </p:cNvSpPr>
          <p:nvPr>
            <p:ph type="sldNum" idx="11"/>
          </p:nvPr>
        </p:nvSpPr>
        <p:spPr/>
        <p:txBody>
          <a:bodyPr/>
          <a:lstStyle>
            <a:lvl1pPr>
              <a:defRPr/>
            </a:lvl1pPr>
          </a:lstStyle>
          <a:p>
            <a:fld id="{946E1572-689F-4B2D-8223-4BED58C2471B}" type="slidenum">
              <a:rPr lang="en-GB"/>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idx="10"/>
          </p:nvPr>
        </p:nvSpPr>
        <p:spPr/>
        <p:txBody>
          <a:bodyPr/>
          <a:lstStyle>
            <a:lvl1pPr>
              <a:defRPr/>
            </a:lvl1pPr>
          </a:lstStyle>
          <a:p>
            <a:endParaRPr lang="en-GB"/>
          </a:p>
        </p:txBody>
      </p:sp>
      <p:sp>
        <p:nvSpPr>
          <p:cNvPr id="5" name="Espaço Reservado para Número de Slide 4"/>
          <p:cNvSpPr>
            <a:spLocks noGrp="1"/>
          </p:cNvSpPr>
          <p:nvPr>
            <p:ph type="sldNum" idx="11"/>
          </p:nvPr>
        </p:nvSpPr>
        <p:spPr/>
        <p:txBody>
          <a:bodyPr/>
          <a:lstStyle>
            <a:lvl1pPr>
              <a:defRPr/>
            </a:lvl1pPr>
          </a:lstStyle>
          <a:p>
            <a:fld id="{E6C0EADC-4D1B-44DD-8ABD-5C6BF6ED931D}" type="slidenum">
              <a:rPr lang="en-GB"/>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6614"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p:txBody>
          <a:bodyPr/>
          <a:lstStyle>
            <a:lvl1pPr>
              <a:defRPr/>
            </a:lvl1pPr>
          </a:lstStyle>
          <a:p>
            <a:endParaRPr lang="en-GB"/>
          </a:p>
        </p:txBody>
      </p:sp>
      <p:sp>
        <p:nvSpPr>
          <p:cNvPr id="6" name="Espaço Reservado para Número de Slide 5"/>
          <p:cNvSpPr>
            <a:spLocks noGrp="1"/>
          </p:cNvSpPr>
          <p:nvPr>
            <p:ph type="sldNum" idx="11"/>
          </p:nvPr>
        </p:nvSpPr>
        <p:spPr/>
        <p:txBody>
          <a:bodyPr/>
          <a:lstStyle>
            <a:lvl1pPr>
              <a:defRPr/>
            </a:lvl1pPr>
          </a:lstStyle>
          <a:p>
            <a:fld id="{C9059F11-3956-4DCF-88EB-9AED89223E32}" type="slidenum">
              <a:rPr lang="en-GB"/>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idx="10"/>
          </p:nvPr>
        </p:nvSpPr>
        <p:spPr/>
        <p:txBody>
          <a:bodyPr/>
          <a:lstStyle>
            <a:lvl1pPr>
              <a:defRPr/>
            </a:lvl1pPr>
          </a:lstStyle>
          <a:p>
            <a:endParaRPr lang="en-GB"/>
          </a:p>
        </p:txBody>
      </p:sp>
      <p:sp>
        <p:nvSpPr>
          <p:cNvPr id="8" name="Espaço Reservado para Número de Slide 7"/>
          <p:cNvSpPr>
            <a:spLocks noGrp="1"/>
          </p:cNvSpPr>
          <p:nvPr>
            <p:ph type="sldNum" idx="11"/>
          </p:nvPr>
        </p:nvSpPr>
        <p:spPr/>
        <p:txBody>
          <a:bodyPr/>
          <a:lstStyle>
            <a:lvl1pPr>
              <a:defRPr/>
            </a:lvl1pPr>
          </a:lstStyle>
          <a:p>
            <a:fld id="{0BB9F643-BCEB-47F3-B2DC-5ED7DE8B3FBD}" type="slidenum">
              <a:rPr lang="en-GB"/>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idx="10"/>
          </p:nvPr>
        </p:nvSpPr>
        <p:spPr/>
        <p:txBody>
          <a:bodyPr/>
          <a:lstStyle>
            <a:lvl1pPr>
              <a:defRPr/>
            </a:lvl1pPr>
          </a:lstStyle>
          <a:p>
            <a:endParaRPr lang="en-GB"/>
          </a:p>
        </p:txBody>
      </p:sp>
      <p:sp>
        <p:nvSpPr>
          <p:cNvPr id="4" name="Espaço Reservado para Número de Slide 3"/>
          <p:cNvSpPr>
            <a:spLocks noGrp="1"/>
          </p:cNvSpPr>
          <p:nvPr>
            <p:ph type="sldNum" idx="11"/>
          </p:nvPr>
        </p:nvSpPr>
        <p:spPr/>
        <p:txBody>
          <a:bodyPr/>
          <a:lstStyle>
            <a:lvl1pPr>
              <a:defRPr/>
            </a:lvl1pPr>
          </a:lstStyle>
          <a:p>
            <a:fld id="{E2C76266-97CC-4ABD-98F5-F4DD90B3CBC0}" type="slidenum">
              <a:rPr lang="en-GB"/>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idx="10"/>
          </p:nvPr>
        </p:nvSpPr>
        <p:spPr/>
        <p:txBody>
          <a:bodyPr/>
          <a:lstStyle>
            <a:lvl1pPr>
              <a:defRPr/>
            </a:lvl1pPr>
          </a:lstStyle>
          <a:p>
            <a:endParaRPr lang="en-GB"/>
          </a:p>
        </p:txBody>
      </p:sp>
      <p:sp>
        <p:nvSpPr>
          <p:cNvPr id="3" name="Espaço Reservado para Número de Slide 2"/>
          <p:cNvSpPr>
            <a:spLocks noGrp="1"/>
          </p:cNvSpPr>
          <p:nvPr>
            <p:ph type="sldNum" idx="11"/>
          </p:nvPr>
        </p:nvSpPr>
        <p:spPr/>
        <p:txBody>
          <a:bodyPr/>
          <a:lstStyle>
            <a:lvl1pPr>
              <a:defRPr/>
            </a:lvl1pPr>
          </a:lstStyle>
          <a:p>
            <a:fld id="{5E73151A-2611-494F-8E36-3971648B9B5A}" type="slidenum">
              <a:rPr lang="en-GB"/>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idx="10"/>
          </p:nvPr>
        </p:nvSpPr>
        <p:spPr/>
        <p:txBody>
          <a:bodyPr/>
          <a:lstStyle>
            <a:lvl1pPr>
              <a:defRPr/>
            </a:lvl1pPr>
          </a:lstStyle>
          <a:p>
            <a:endParaRPr lang="en-GB"/>
          </a:p>
        </p:txBody>
      </p:sp>
      <p:sp>
        <p:nvSpPr>
          <p:cNvPr id="6" name="Espaço Reservado para Número de Slide 5"/>
          <p:cNvSpPr>
            <a:spLocks noGrp="1"/>
          </p:cNvSpPr>
          <p:nvPr>
            <p:ph type="sldNum" idx="11"/>
          </p:nvPr>
        </p:nvSpPr>
        <p:spPr/>
        <p:txBody>
          <a:bodyPr/>
          <a:lstStyle>
            <a:lvl1pPr>
              <a:defRPr/>
            </a:lvl1pPr>
          </a:lstStyle>
          <a:p>
            <a:fld id="{FFD3E259-2BFD-4EF5-B796-625D3ED5BD72}" type="slidenum">
              <a:rPr lang="en-GB"/>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idx="10"/>
          </p:nvPr>
        </p:nvSpPr>
        <p:spPr/>
        <p:txBody>
          <a:bodyPr/>
          <a:lstStyle>
            <a:lvl1pPr>
              <a:defRPr/>
            </a:lvl1pPr>
          </a:lstStyle>
          <a:p>
            <a:endParaRPr lang="en-GB"/>
          </a:p>
        </p:txBody>
      </p:sp>
      <p:sp>
        <p:nvSpPr>
          <p:cNvPr id="6" name="Espaço Reservado para Número de Slide 5"/>
          <p:cNvSpPr>
            <a:spLocks noGrp="1"/>
          </p:cNvSpPr>
          <p:nvPr>
            <p:ph type="sldNum" idx="11"/>
          </p:nvPr>
        </p:nvSpPr>
        <p:spPr/>
        <p:txBody>
          <a:bodyPr/>
          <a:lstStyle>
            <a:lvl1pPr>
              <a:defRPr/>
            </a:lvl1pPr>
          </a:lstStyle>
          <a:p>
            <a:fld id="{8906185B-AC36-4E12-B84A-A1A5D2B7ADE4}" type="slidenum">
              <a:rPr lang="en-GB"/>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1" y="128589"/>
            <a:ext cx="8226425"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 para editar o formato do título de texto</a:t>
            </a:r>
          </a:p>
        </p:txBody>
      </p:sp>
      <p:sp>
        <p:nvSpPr>
          <p:cNvPr id="1026" name="Rectangle 2"/>
          <p:cNvSpPr>
            <a:spLocks noGrp="1" noChangeArrowheads="1"/>
          </p:cNvSpPr>
          <p:nvPr>
            <p:ph type="body" idx="1"/>
          </p:nvPr>
        </p:nvSpPr>
        <p:spPr bwMode="auto">
          <a:xfrm>
            <a:off x="457201" y="1600200"/>
            <a:ext cx="8226425" cy="4522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 para editar o formato do texto em estrutura de tópicos</a:t>
            </a:r>
          </a:p>
          <a:p>
            <a:pPr lvl="1"/>
            <a:r>
              <a:rPr lang="en-GB" smtClean="0"/>
              <a:t>Segundo Nível da Estrutura de Tópicos</a:t>
            </a:r>
          </a:p>
          <a:p>
            <a:pPr lvl="2"/>
            <a:r>
              <a:rPr lang="en-GB" smtClean="0"/>
              <a:t>Terceiro Nível da Estrutura de Tópicos</a:t>
            </a:r>
          </a:p>
          <a:p>
            <a:pPr lvl="3"/>
            <a:r>
              <a:rPr lang="en-GB" smtClean="0"/>
              <a:t>Quarto Nível da Estrutura de Tópicos</a:t>
            </a:r>
          </a:p>
          <a:p>
            <a:pPr lvl="4"/>
            <a:r>
              <a:rPr lang="en-GB" smtClean="0"/>
              <a:t>Quinto Nível da Estrutura de Tópicos</a:t>
            </a:r>
          </a:p>
          <a:p>
            <a:pPr lvl="4"/>
            <a:r>
              <a:rPr lang="en-GB" smtClean="0"/>
              <a:t>Sexto Nível da Estrutura de Tópicos</a:t>
            </a:r>
          </a:p>
          <a:p>
            <a:pPr lvl="4"/>
            <a:r>
              <a:rPr lang="en-GB" smtClean="0"/>
              <a:t>Sétimo Nível da Estrutura de Tópicos</a:t>
            </a:r>
          </a:p>
          <a:p>
            <a:pPr lvl="4"/>
            <a:r>
              <a:rPr lang="en-GB" smtClean="0"/>
              <a:t>Oitavo Nível da Estrutura de Tópicos</a:t>
            </a:r>
          </a:p>
          <a:p>
            <a:pPr lvl="4"/>
            <a:r>
              <a:rPr lang="en-GB" smtClean="0"/>
              <a:t>Nono Nível da Estrutura de Tópicos</a:t>
            </a:r>
          </a:p>
        </p:txBody>
      </p:sp>
      <p:sp>
        <p:nvSpPr>
          <p:cNvPr id="1027" name="Rectangle 3"/>
          <p:cNvSpPr>
            <a:spLocks noGrp="1" noChangeArrowheads="1"/>
          </p:cNvSpPr>
          <p:nvPr>
            <p:ph type="dt"/>
          </p:nvPr>
        </p:nvSpPr>
        <p:spPr bwMode="auto">
          <a:xfrm>
            <a:off x="457201" y="6356350"/>
            <a:ext cx="2130425" cy="3619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89898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defRPr>
            </a:lvl1pPr>
          </a:lstStyle>
          <a:p>
            <a:endParaRPr lang="en-GB"/>
          </a:p>
        </p:txBody>
      </p:sp>
      <p:sp>
        <p:nvSpPr>
          <p:cNvPr id="1028" name="Text Box 4"/>
          <p:cNvSpPr txBox="1">
            <a:spLocks noChangeArrowheads="1"/>
          </p:cNvSpPr>
          <p:nvPr/>
        </p:nvSpPr>
        <p:spPr bwMode="auto">
          <a:xfrm>
            <a:off x="3124200" y="6308726"/>
            <a:ext cx="2895600" cy="460375"/>
          </a:xfrm>
          <a:prstGeom prst="rect">
            <a:avLst/>
          </a:prstGeom>
          <a:noFill/>
          <a:ln w="9525">
            <a:noFill/>
            <a:round/>
            <a:headEnd/>
            <a:tailEnd/>
          </a:ln>
          <a:effectLst/>
        </p:spPr>
        <p:txBody>
          <a:bodyPr wrap="none" anchor="ctr"/>
          <a:lstStyle/>
          <a:p>
            <a:endParaRPr lang="pt-BR"/>
          </a:p>
        </p:txBody>
      </p:sp>
      <p:sp>
        <p:nvSpPr>
          <p:cNvPr id="1029" name="Rectangle 5"/>
          <p:cNvSpPr>
            <a:spLocks noGrp="1" noChangeArrowheads="1"/>
          </p:cNvSpPr>
          <p:nvPr>
            <p:ph type="sldNum"/>
          </p:nvPr>
        </p:nvSpPr>
        <p:spPr bwMode="auto">
          <a:xfrm>
            <a:off x="6553201" y="6356350"/>
            <a:ext cx="2130425" cy="3619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89898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defRPr>
            </a:lvl1pPr>
          </a:lstStyle>
          <a:p>
            <a:fld id="{225B6354-7CD4-4924-BD4B-9E062632B159}" type="slidenum">
              <a:rPr lang="en-GB"/>
              <a:pPr/>
              <a:t>‹nº›</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Lst>
  <p:txStyles>
    <p:titleStyle>
      <a:lvl1pPr algn="ctr" defTabSz="449263" rtl="0" fontAlgn="base">
        <a:spcBef>
          <a:spcPct val="0"/>
        </a:spcBef>
        <a:spcAft>
          <a:spcPct val="0"/>
        </a:spcAft>
        <a:buClr>
          <a:srgbClr val="000000"/>
        </a:buClr>
        <a:buSzPct val="100000"/>
        <a:buFont typeface="Calibri" pitchFamily="32" charset="0"/>
        <a:defRPr sz="4400">
          <a:solidFill>
            <a:srgbClr val="000000"/>
          </a:solidFill>
          <a:latin typeface="+mj-lt"/>
          <a:ea typeface="+mj-ea"/>
          <a:cs typeface="+mj-cs"/>
        </a:defRPr>
      </a:lvl1pPr>
      <a:lvl2pPr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2pPr>
      <a:lvl3pPr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3pPr>
      <a:lvl4pPr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4pPr>
      <a:lvl5pPr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5pPr>
      <a:lvl6pPr marL="457200"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6pPr>
      <a:lvl7pPr marL="914400"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7pPr>
      <a:lvl8pPr marL="1371600"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8pPr>
      <a:lvl9pPr marL="1828800" algn="ctr" defTabSz="449263" rtl="0" fontAlgn="base">
        <a:spcBef>
          <a:spcPct val="0"/>
        </a:spcBef>
        <a:spcAft>
          <a:spcPct val="0"/>
        </a:spcAft>
        <a:buClr>
          <a:srgbClr val="000000"/>
        </a:buClr>
        <a:buSzPct val="100000"/>
        <a:buFont typeface="Calibri" pitchFamily="32" charset="0"/>
        <a:defRPr sz="4400">
          <a:solidFill>
            <a:srgbClr val="000000"/>
          </a:solidFill>
          <a:latin typeface="Calibri" pitchFamily="32" charset="0"/>
          <a:cs typeface="Lucida Sans Unicode" pitchFamily="32" charset="0"/>
        </a:defRPr>
      </a:lvl9pPr>
    </p:titleStyle>
    <p:bodyStyle>
      <a:lvl1pPr marL="339725" indent="-339725" algn="l" defTabSz="449263"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9775" indent="-282575" algn="l" defTabSz="449263" rtl="0" fontAlgn="base">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49263" rtl="0" fontAlgn="base">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1285861"/>
            <a:ext cx="7772400" cy="1714512"/>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solidFill>
                  <a:srgbClr val="000000"/>
                </a:solidFill>
              </a:rPr>
              <a:t>Plano </a:t>
            </a:r>
            <a:r>
              <a:rPr lang="en-GB" sz="4400" dirty="0" err="1">
                <a:solidFill>
                  <a:srgbClr val="000000"/>
                </a:solidFill>
              </a:rPr>
              <a:t>Estadual</a:t>
            </a:r>
            <a:r>
              <a:rPr lang="en-GB" sz="4400" dirty="0">
                <a:solidFill>
                  <a:srgbClr val="000000"/>
                </a:solidFill>
              </a:rPr>
              <a:t> de </a:t>
            </a:r>
            <a:r>
              <a:rPr lang="en-GB" sz="4400" dirty="0" err="1">
                <a:solidFill>
                  <a:srgbClr val="000000"/>
                </a:solidFill>
              </a:rPr>
              <a:t>Saúde</a:t>
            </a:r>
            <a:r>
              <a:rPr lang="en-GB" sz="4400" dirty="0">
                <a:solidFill>
                  <a:srgbClr val="000000"/>
                </a:solidFill>
              </a:rPr>
              <a:t> </a:t>
            </a:r>
            <a:r>
              <a:rPr lang="en-GB" sz="4400" dirty="0" err="1">
                <a:solidFill>
                  <a:srgbClr val="000000"/>
                </a:solidFill>
              </a:rPr>
              <a:t>da</a:t>
            </a:r>
            <a:r>
              <a:rPr lang="en-GB" sz="4400" dirty="0">
                <a:solidFill>
                  <a:srgbClr val="000000"/>
                </a:solidFill>
              </a:rPr>
              <a:t> </a:t>
            </a:r>
            <a:r>
              <a:rPr lang="en-GB" sz="4400" dirty="0" err="1">
                <a:solidFill>
                  <a:srgbClr val="000000"/>
                </a:solidFill>
              </a:rPr>
              <a:t>Mulher</a:t>
            </a:r>
            <a:endParaRPr lang="en-GB" sz="4400" dirty="0">
              <a:solidFill>
                <a:srgbClr val="000000"/>
              </a:solidFill>
            </a:endParaRPr>
          </a:p>
        </p:txBody>
      </p:sp>
      <p:sp>
        <p:nvSpPr>
          <p:cNvPr id="4098" name="Text Box 2"/>
          <p:cNvSpPr txBox="1">
            <a:spLocks noChangeArrowheads="1"/>
          </p:cNvSpPr>
          <p:nvPr/>
        </p:nvSpPr>
        <p:spPr bwMode="auto">
          <a:xfrm>
            <a:off x="1371600" y="3886200"/>
            <a:ext cx="6400800" cy="1752600"/>
          </a:xfrm>
          <a:prstGeom prst="rect">
            <a:avLst/>
          </a:prstGeom>
          <a:noFill/>
          <a:ln w="9525">
            <a:noFill/>
            <a:round/>
            <a:headEnd/>
            <a:tailEnd/>
          </a:ln>
          <a:effectLst/>
        </p:spPr>
        <p:txBody>
          <a:bodyPr lIns="90000" tIns="46800" rIns="90000" bIns="46800"/>
          <a:lstStyle/>
          <a:p>
            <a:pPr algn="ctr">
              <a:spcBef>
                <a:spcPts val="800"/>
              </a:spcBef>
              <a:buClr>
                <a:srgbClr val="898989"/>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solidFill>
                  <a:srgbClr val="898989"/>
                </a:solidFill>
              </a:rPr>
              <a:t>Secretaria de Estado de Saúde de Saúde Pública</a:t>
            </a:r>
          </a:p>
        </p:txBody>
      </p:sp>
      <p:pic>
        <p:nvPicPr>
          <p:cNvPr id="4099" name="Picture 3"/>
          <p:cNvPicPr>
            <a:picLocks noChangeAspect="1" noChangeArrowheads="1"/>
          </p:cNvPicPr>
          <p:nvPr/>
        </p:nvPicPr>
        <p:blipFill>
          <a:blip r:embed="rId3" cstate="print"/>
          <a:srcRect/>
          <a:stretch>
            <a:fillRect/>
          </a:stretch>
        </p:blipFill>
        <p:spPr bwMode="auto">
          <a:xfrm>
            <a:off x="5292726" y="5445126"/>
            <a:ext cx="3652839" cy="1223963"/>
          </a:xfrm>
          <a:prstGeom prst="rect">
            <a:avLst/>
          </a:prstGeom>
          <a:solidFill>
            <a:srgbClr val="FFFFFF"/>
          </a:solid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1"/>
            <a:ext cx="8229600" cy="1285860"/>
          </a:xfrm>
          <a:ln/>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INDICADORES</a:t>
            </a:r>
            <a:endParaRPr lang="en-GB" b="1" dirty="0"/>
          </a:p>
        </p:txBody>
      </p:sp>
      <p:sp>
        <p:nvSpPr>
          <p:cNvPr id="11266" name="Rectangle 2"/>
          <p:cNvSpPr>
            <a:spLocks noGrp="1" noChangeArrowheads="1"/>
          </p:cNvSpPr>
          <p:nvPr>
            <p:ph type="subTitle" idx="4294967295"/>
          </p:nvPr>
        </p:nvSpPr>
        <p:spPr>
          <a:xfrm>
            <a:off x="0" y="1644650"/>
            <a:ext cx="8858280" cy="4437063"/>
          </a:xfrm>
          <a:ln/>
        </p:spPr>
        <p:txBody>
          <a:bodyPr lIns="0" tIns="0" rIns="0" bIns="0" anchor="ctr"/>
          <a:lstStyle/>
          <a:p>
            <a:pPr marL="457200" lvl="1" indent="0" algn="just">
              <a:spcBef>
                <a:spcPts val="800"/>
              </a:spcBef>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400" dirty="0" smtClean="0"/>
              <a:t> </a:t>
            </a:r>
            <a:r>
              <a:rPr lang="en-GB" sz="2400" dirty="0" err="1" smtClean="0"/>
              <a:t>Coeficiente</a:t>
            </a:r>
            <a:r>
              <a:rPr lang="en-GB" sz="2400" dirty="0" smtClean="0"/>
              <a:t> </a:t>
            </a:r>
            <a:r>
              <a:rPr lang="en-GB" sz="2400" dirty="0"/>
              <a:t>de </a:t>
            </a:r>
            <a:r>
              <a:rPr lang="en-GB" sz="2400" dirty="0" err="1"/>
              <a:t>Mortalidade</a:t>
            </a:r>
            <a:r>
              <a:rPr lang="en-GB" sz="2400" dirty="0"/>
              <a:t> </a:t>
            </a:r>
            <a:r>
              <a:rPr lang="en-GB" sz="2400" dirty="0" err="1"/>
              <a:t>Materna</a:t>
            </a:r>
            <a:r>
              <a:rPr lang="en-GB" sz="2400" dirty="0"/>
              <a:t> (CMM): 44,51</a:t>
            </a:r>
          </a:p>
          <a:p>
            <a:pPr marL="457200" lvl="1" indent="0" algn="just">
              <a:spcBef>
                <a:spcPts val="800"/>
              </a:spcBef>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400" dirty="0" smtClean="0"/>
              <a:t> </a:t>
            </a:r>
            <a:r>
              <a:rPr lang="en-GB" sz="2400" dirty="0" err="1" smtClean="0"/>
              <a:t>Proporção</a:t>
            </a:r>
            <a:r>
              <a:rPr lang="en-GB" sz="2400" dirty="0" smtClean="0"/>
              <a:t> </a:t>
            </a:r>
            <a:r>
              <a:rPr lang="en-GB" sz="2400" dirty="0"/>
              <a:t>de </a:t>
            </a:r>
            <a:r>
              <a:rPr lang="en-GB" sz="2400" dirty="0" err="1"/>
              <a:t>Óbito</a:t>
            </a:r>
            <a:r>
              <a:rPr lang="en-GB" sz="2400" dirty="0"/>
              <a:t> de </a:t>
            </a:r>
            <a:r>
              <a:rPr lang="en-GB" sz="2400" dirty="0" err="1"/>
              <a:t>Mulheres</a:t>
            </a:r>
            <a:r>
              <a:rPr lang="en-GB" sz="2400" dirty="0"/>
              <a:t> </a:t>
            </a:r>
            <a:r>
              <a:rPr lang="en-GB" sz="2400" dirty="0" err="1"/>
              <a:t>em</a:t>
            </a:r>
            <a:r>
              <a:rPr lang="en-GB" sz="2400" dirty="0"/>
              <a:t> </a:t>
            </a:r>
            <a:r>
              <a:rPr lang="en-GB" sz="2400" dirty="0" err="1"/>
              <a:t>Idade</a:t>
            </a:r>
            <a:r>
              <a:rPr lang="en-GB" sz="2400" dirty="0"/>
              <a:t> </a:t>
            </a:r>
            <a:r>
              <a:rPr lang="en-GB" sz="2400" dirty="0" err="1"/>
              <a:t>Fértil</a:t>
            </a:r>
            <a:r>
              <a:rPr lang="en-GB" sz="2400" dirty="0"/>
              <a:t> </a:t>
            </a:r>
            <a:r>
              <a:rPr lang="en-GB" sz="2400" dirty="0" err="1" smtClean="0"/>
              <a:t>Investigados</a:t>
            </a:r>
            <a:r>
              <a:rPr lang="en-GB" sz="2400" dirty="0" smtClean="0"/>
              <a:t> (OMIF </a:t>
            </a:r>
            <a:r>
              <a:rPr lang="en-GB" sz="2400" dirty="0"/>
              <a:t>I): 11,39% Meta /50%</a:t>
            </a:r>
          </a:p>
          <a:p>
            <a:pPr marL="457200" lvl="1" indent="0" algn="just">
              <a:spcBef>
                <a:spcPts val="800"/>
              </a:spcBef>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400" dirty="0" smtClean="0"/>
              <a:t> </a:t>
            </a:r>
            <a:r>
              <a:rPr lang="en-GB" sz="2400" dirty="0" err="1" smtClean="0"/>
              <a:t>Razão</a:t>
            </a:r>
            <a:r>
              <a:rPr lang="en-GB" sz="2400" dirty="0" smtClean="0"/>
              <a:t> </a:t>
            </a:r>
            <a:r>
              <a:rPr lang="en-GB" sz="2400" dirty="0"/>
              <a:t>de </a:t>
            </a:r>
            <a:r>
              <a:rPr lang="en-GB" sz="2400" dirty="0" err="1"/>
              <a:t>exames</a:t>
            </a:r>
            <a:r>
              <a:rPr lang="en-GB" sz="2400" dirty="0"/>
              <a:t> </a:t>
            </a:r>
            <a:r>
              <a:rPr lang="en-GB" sz="2400" dirty="0" err="1"/>
              <a:t>citopatológicos</a:t>
            </a:r>
            <a:r>
              <a:rPr lang="en-GB" sz="2400" dirty="0"/>
              <a:t> do </a:t>
            </a:r>
            <a:r>
              <a:rPr lang="en-GB" sz="2400" dirty="0" err="1"/>
              <a:t>colo</a:t>
            </a:r>
            <a:r>
              <a:rPr lang="en-GB" sz="2400" dirty="0"/>
              <a:t> do </a:t>
            </a:r>
            <a:r>
              <a:rPr lang="en-GB" sz="2400" dirty="0" err="1"/>
              <a:t>útero</a:t>
            </a:r>
            <a:r>
              <a:rPr lang="en-GB" sz="2400" dirty="0"/>
              <a:t> </a:t>
            </a:r>
            <a:r>
              <a:rPr lang="en-GB" sz="2400" dirty="0" err="1"/>
              <a:t>na</a:t>
            </a:r>
            <a:r>
              <a:rPr lang="en-GB" sz="2400" dirty="0"/>
              <a:t> </a:t>
            </a:r>
            <a:r>
              <a:rPr lang="en-GB" sz="2400" dirty="0" err="1"/>
              <a:t>faixa</a:t>
            </a:r>
            <a:r>
              <a:rPr lang="en-GB" sz="2400" dirty="0"/>
              <a:t> </a:t>
            </a:r>
            <a:r>
              <a:rPr lang="en-GB" sz="2400" dirty="0" err="1"/>
              <a:t>etária</a:t>
            </a:r>
            <a:r>
              <a:rPr lang="en-GB" sz="2400" dirty="0"/>
              <a:t> de 25 a 59 </a:t>
            </a:r>
            <a:r>
              <a:rPr lang="en-GB" sz="2400" dirty="0" err="1"/>
              <a:t>anos</a:t>
            </a:r>
            <a:r>
              <a:rPr lang="en-GB" sz="2400" dirty="0"/>
              <a:t> e a </a:t>
            </a:r>
            <a:r>
              <a:rPr lang="en-GB" sz="2400" dirty="0" err="1"/>
              <a:t>população</a:t>
            </a:r>
            <a:r>
              <a:rPr lang="en-GB" sz="2400" dirty="0"/>
              <a:t> </a:t>
            </a:r>
            <a:r>
              <a:rPr lang="en-GB" sz="2400" dirty="0" err="1"/>
              <a:t>alvo</a:t>
            </a:r>
            <a:r>
              <a:rPr lang="en-GB" sz="2400" dirty="0" smtClean="0"/>
              <a:t>, </a:t>
            </a:r>
            <a:r>
              <a:rPr lang="en-GB" sz="2400" dirty="0" err="1" smtClean="0"/>
              <a:t>em</a:t>
            </a:r>
            <a:r>
              <a:rPr lang="en-GB" sz="2400" dirty="0" smtClean="0"/>
              <a:t> </a:t>
            </a:r>
            <a:r>
              <a:rPr lang="en-GB" sz="2400" dirty="0" err="1"/>
              <a:t>determinado</a:t>
            </a:r>
            <a:r>
              <a:rPr lang="en-GB" sz="2400" dirty="0"/>
              <a:t> local e </a:t>
            </a:r>
            <a:r>
              <a:rPr lang="en-GB" sz="2400" dirty="0" err="1"/>
              <a:t>ano</a:t>
            </a:r>
            <a:r>
              <a:rPr lang="en-GB" sz="2400" dirty="0"/>
              <a:t>: 0,09 / meta  0,20</a:t>
            </a:r>
          </a:p>
          <a:p>
            <a:pPr marL="457200" lvl="1" indent="0" algn="just">
              <a:spcBef>
                <a:spcPts val="800"/>
              </a:spcBef>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400" dirty="0" smtClean="0"/>
              <a:t> </a:t>
            </a:r>
            <a:r>
              <a:rPr lang="en-GB" sz="2400" dirty="0" err="1" smtClean="0"/>
              <a:t>Proporção</a:t>
            </a:r>
            <a:r>
              <a:rPr lang="en-GB" sz="2400" dirty="0" smtClean="0"/>
              <a:t> </a:t>
            </a:r>
            <a:r>
              <a:rPr lang="en-GB" sz="2400" dirty="0"/>
              <a:t>de </a:t>
            </a:r>
            <a:r>
              <a:rPr lang="en-GB" sz="2400" dirty="0" err="1"/>
              <a:t>seguimento</a:t>
            </a:r>
            <a:r>
              <a:rPr lang="en-GB" sz="2400" dirty="0"/>
              <a:t>/</a:t>
            </a:r>
            <a:r>
              <a:rPr lang="en-GB" sz="2400" dirty="0" err="1"/>
              <a:t>tratamento</a:t>
            </a:r>
            <a:r>
              <a:rPr lang="en-GB" sz="2400" dirty="0"/>
              <a:t> </a:t>
            </a:r>
            <a:r>
              <a:rPr lang="en-GB" sz="2400" dirty="0" err="1"/>
              <a:t>informado</a:t>
            </a:r>
            <a:r>
              <a:rPr lang="en-GB" sz="2400" dirty="0"/>
              <a:t> de </a:t>
            </a:r>
            <a:r>
              <a:rPr lang="en-GB" sz="2400" dirty="0" err="1"/>
              <a:t>mulheres</a:t>
            </a:r>
            <a:r>
              <a:rPr lang="en-GB" sz="2400" dirty="0"/>
              <a:t> com </a:t>
            </a:r>
            <a:r>
              <a:rPr lang="en-GB" sz="2400" dirty="0" err="1"/>
              <a:t>diagnóstico</a:t>
            </a:r>
            <a:r>
              <a:rPr lang="en-GB" sz="2400" dirty="0"/>
              <a:t>  de </a:t>
            </a:r>
            <a:r>
              <a:rPr lang="en-GB" sz="2400" dirty="0" err="1"/>
              <a:t>lesões</a:t>
            </a:r>
            <a:r>
              <a:rPr lang="en-GB" sz="2400" dirty="0"/>
              <a:t> intra </a:t>
            </a:r>
            <a:r>
              <a:rPr lang="en-GB" sz="2400" dirty="0" err="1"/>
              <a:t>epiteliais</a:t>
            </a:r>
            <a:r>
              <a:rPr lang="en-GB" sz="2400" dirty="0"/>
              <a:t> de alto </a:t>
            </a:r>
            <a:r>
              <a:rPr lang="en-GB" sz="2400" dirty="0" err="1"/>
              <a:t>grau</a:t>
            </a:r>
            <a:r>
              <a:rPr lang="en-GB" sz="2400" dirty="0"/>
              <a:t> do </a:t>
            </a:r>
            <a:r>
              <a:rPr lang="en-GB" sz="2400" dirty="0" err="1"/>
              <a:t>colo</a:t>
            </a:r>
            <a:r>
              <a:rPr lang="en-GB" sz="2400" dirty="0"/>
              <a:t> do </a:t>
            </a:r>
            <a:r>
              <a:rPr lang="en-GB" sz="2400" dirty="0" err="1"/>
              <a:t>útero</a:t>
            </a:r>
            <a:r>
              <a:rPr lang="en-GB" sz="2400" dirty="0"/>
              <a:t>: 6,7% / meta 100% </a:t>
            </a:r>
          </a:p>
          <a:p>
            <a:pPr marL="457200" lvl="1" indent="0" algn="just">
              <a:spcBef>
                <a:spcPts val="800"/>
              </a:spcBef>
              <a:buFont typeface="Wingdings" pitchFamily="2" charset="2"/>
              <a:buChar char="ü"/>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400" dirty="0" smtClean="0"/>
              <a:t> </a:t>
            </a:r>
            <a:r>
              <a:rPr lang="en-GB" sz="2400" dirty="0" err="1" smtClean="0"/>
              <a:t>Razão</a:t>
            </a:r>
            <a:r>
              <a:rPr lang="en-GB" sz="2400" dirty="0" smtClean="0"/>
              <a:t> </a:t>
            </a:r>
            <a:r>
              <a:rPr lang="en-GB" sz="2400" dirty="0"/>
              <a:t>entre </a:t>
            </a:r>
            <a:r>
              <a:rPr lang="en-GB" sz="2400" dirty="0" err="1"/>
              <a:t>mamografias</a:t>
            </a:r>
            <a:r>
              <a:rPr lang="en-GB" sz="2400" dirty="0"/>
              <a:t> </a:t>
            </a:r>
            <a:r>
              <a:rPr lang="en-GB" sz="2400" dirty="0" err="1"/>
              <a:t>realizadas</a:t>
            </a:r>
            <a:r>
              <a:rPr lang="en-GB" sz="2400" dirty="0"/>
              <a:t> </a:t>
            </a:r>
            <a:r>
              <a:rPr lang="en-GB" sz="2400" dirty="0" err="1"/>
              <a:t>nas</a:t>
            </a:r>
            <a:r>
              <a:rPr lang="en-GB" sz="2400" dirty="0"/>
              <a:t> </a:t>
            </a:r>
            <a:r>
              <a:rPr lang="en-GB" sz="2400" dirty="0" err="1"/>
              <a:t>mulheres</a:t>
            </a:r>
            <a:r>
              <a:rPr lang="en-GB" sz="2400" dirty="0"/>
              <a:t> de 50 a 69 </a:t>
            </a:r>
            <a:r>
              <a:rPr lang="en-GB" sz="2400" dirty="0" err="1"/>
              <a:t>anos</a:t>
            </a:r>
            <a:r>
              <a:rPr lang="en-GB" sz="2400" dirty="0"/>
              <a:t> e a </a:t>
            </a:r>
            <a:r>
              <a:rPr lang="en-GB" sz="2400" dirty="0" err="1"/>
              <a:t>população</a:t>
            </a:r>
            <a:r>
              <a:rPr lang="en-GB" sz="2400" dirty="0"/>
              <a:t> </a:t>
            </a:r>
            <a:r>
              <a:rPr lang="en-GB" sz="2400" dirty="0" err="1"/>
              <a:t>feminina</a:t>
            </a:r>
            <a:r>
              <a:rPr lang="en-GB" sz="2400" dirty="0"/>
              <a:t> </a:t>
            </a:r>
            <a:r>
              <a:rPr lang="en-GB" sz="2400" dirty="0" err="1"/>
              <a:t>nesta</a:t>
            </a:r>
            <a:r>
              <a:rPr lang="en-GB" sz="2400" dirty="0"/>
              <a:t> </a:t>
            </a:r>
            <a:r>
              <a:rPr lang="en-GB" sz="2400" dirty="0" err="1"/>
              <a:t>faixa</a:t>
            </a:r>
            <a:r>
              <a:rPr lang="en-GB" sz="2400" dirty="0"/>
              <a:t> </a:t>
            </a:r>
            <a:r>
              <a:rPr lang="en-GB" sz="2400" dirty="0" err="1"/>
              <a:t>etária</a:t>
            </a:r>
            <a:r>
              <a:rPr lang="en-GB" sz="2400" dirty="0"/>
              <a:t> </a:t>
            </a:r>
            <a:r>
              <a:rPr lang="en-GB" sz="2400" dirty="0" err="1"/>
              <a:t>em</a:t>
            </a:r>
            <a:r>
              <a:rPr lang="en-GB" sz="2400" dirty="0"/>
              <a:t> </a:t>
            </a:r>
            <a:r>
              <a:rPr lang="en-GB" sz="2400" dirty="0" err="1"/>
              <a:t>determinado</a:t>
            </a:r>
            <a:r>
              <a:rPr lang="en-GB" sz="2400" dirty="0"/>
              <a:t> local e </a:t>
            </a:r>
            <a:r>
              <a:rPr lang="en-GB" sz="2400" dirty="0" err="1"/>
              <a:t>ano</a:t>
            </a:r>
            <a:r>
              <a:rPr lang="en-GB" sz="2400" dirty="0"/>
              <a:t>: 0,03/ meta 0,12</a:t>
            </a:r>
          </a:p>
          <a:p>
            <a:pPr marL="457200" lvl="1" indent="0">
              <a:spcBef>
                <a:spcPts val="800"/>
              </a:spcBef>
              <a:buFont typeface="Arial"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1600" b="1" dirty="0" err="1"/>
              <a:t>Fonte</a:t>
            </a:r>
            <a:r>
              <a:rPr lang="en-GB" sz="1600" b="1" dirty="0"/>
              <a:t>: SIM/SISCOLO/SISMAMA-2010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57158" y="2000240"/>
            <a:ext cx="8429684" cy="4124336"/>
          </a:xfrm>
          <a:prstGeom prst="rect">
            <a:avLst/>
          </a:prstGeom>
          <a:noFill/>
          <a:ln w="9525">
            <a:noFill/>
            <a:round/>
            <a:headEnd/>
            <a:tailEnd/>
          </a:ln>
          <a:effectLst/>
        </p:spPr>
        <p:txBody>
          <a:bodyPr lIns="90000" tIns="46800" rIns="90000" bIns="46800"/>
          <a:lstStyle/>
          <a:p>
            <a:pPr marL="339725" indent="-339725" algn="just">
              <a:spcBef>
                <a:spcPts val="800"/>
              </a:spcBef>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a:solidFill>
                  <a:srgbClr val="000000"/>
                </a:solidFill>
              </a:rPr>
              <a:t>Proporção</a:t>
            </a:r>
            <a:r>
              <a:rPr lang="en-GB" sz="2400" dirty="0">
                <a:solidFill>
                  <a:srgbClr val="000000"/>
                </a:solidFill>
              </a:rPr>
              <a:t> de </a:t>
            </a:r>
            <a:r>
              <a:rPr lang="en-GB" sz="2400" dirty="0" err="1">
                <a:solidFill>
                  <a:srgbClr val="000000"/>
                </a:solidFill>
              </a:rPr>
              <a:t>nascidos</a:t>
            </a:r>
            <a:r>
              <a:rPr lang="en-GB" sz="2400" dirty="0">
                <a:solidFill>
                  <a:srgbClr val="000000"/>
                </a:solidFill>
              </a:rPr>
              <a:t> </a:t>
            </a:r>
            <a:r>
              <a:rPr lang="en-GB" sz="2400" dirty="0" err="1">
                <a:solidFill>
                  <a:srgbClr val="000000"/>
                </a:solidFill>
              </a:rPr>
              <a:t>vivos</a:t>
            </a:r>
            <a:r>
              <a:rPr lang="en-GB" sz="2400" dirty="0">
                <a:solidFill>
                  <a:srgbClr val="000000"/>
                </a:solidFill>
              </a:rPr>
              <a:t> de </a:t>
            </a:r>
            <a:r>
              <a:rPr lang="en-GB" sz="2400" dirty="0" err="1">
                <a:solidFill>
                  <a:srgbClr val="000000"/>
                </a:solidFill>
              </a:rPr>
              <a:t>mães</a:t>
            </a:r>
            <a:r>
              <a:rPr lang="en-GB" sz="2400" dirty="0">
                <a:solidFill>
                  <a:srgbClr val="000000"/>
                </a:solidFill>
              </a:rPr>
              <a:t> com 7 </a:t>
            </a:r>
            <a:r>
              <a:rPr lang="en-GB" sz="2400" dirty="0" err="1">
                <a:solidFill>
                  <a:srgbClr val="000000"/>
                </a:solidFill>
              </a:rPr>
              <a:t>ou</a:t>
            </a:r>
            <a:r>
              <a:rPr lang="en-GB" sz="2400" dirty="0">
                <a:solidFill>
                  <a:srgbClr val="000000"/>
                </a:solidFill>
              </a:rPr>
              <a:t> </a:t>
            </a:r>
            <a:r>
              <a:rPr lang="en-GB" sz="2400" dirty="0" err="1">
                <a:solidFill>
                  <a:srgbClr val="000000"/>
                </a:solidFill>
              </a:rPr>
              <a:t>mais</a:t>
            </a:r>
            <a:r>
              <a:rPr lang="en-GB" sz="2400" dirty="0">
                <a:solidFill>
                  <a:srgbClr val="000000"/>
                </a:solidFill>
              </a:rPr>
              <a:t> </a:t>
            </a:r>
            <a:r>
              <a:rPr lang="en-GB" sz="2400" dirty="0" err="1">
                <a:solidFill>
                  <a:srgbClr val="000000"/>
                </a:solidFill>
              </a:rPr>
              <a:t>consultas</a:t>
            </a:r>
            <a:r>
              <a:rPr lang="en-GB" sz="2400" dirty="0">
                <a:solidFill>
                  <a:srgbClr val="000000"/>
                </a:solidFill>
              </a:rPr>
              <a:t> de </a:t>
            </a:r>
            <a:r>
              <a:rPr lang="en-GB" sz="2400" dirty="0" err="1">
                <a:solidFill>
                  <a:srgbClr val="000000"/>
                </a:solidFill>
              </a:rPr>
              <a:t>pré</a:t>
            </a:r>
            <a:r>
              <a:rPr lang="en-GB" sz="2400" dirty="0">
                <a:solidFill>
                  <a:srgbClr val="000000"/>
                </a:solidFill>
              </a:rPr>
              <a:t> natal : 35,97% meta 50%</a:t>
            </a:r>
          </a:p>
          <a:p>
            <a:pPr marL="339725" indent="-339725" algn="just">
              <a:spcBef>
                <a:spcPts val="800"/>
              </a:spcBef>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a:solidFill>
                  <a:srgbClr val="000000"/>
                </a:solidFill>
              </a:rPr>
              <a:t>Proporção</a:t>
            </a:r>
            <a:r>
              <a:rPr lang="en-GB" sz="2400" dirty="0">
                <a:solidFill>
                  <a:srgbClr val="000000"/>
                </a:solidFill>
              </a:rPr>
              <a:t> de </a:t>
            </a:r>
            <a:r>
              <a:rPr lang="en-GB" sz="2400" dirty="0" err="1">
                <a:solidFill>
                  <a:srgbClr val="000000"/>
                </a:solidFill>
              </a:rPr>
              <a:t>municípios</a:t>
            </a:r>
            <a:r>
              <a:rPr lang="en-GB" sz="2400" dirty="0">
                <a:solidFill>
                  <a:srgbClr val="000000"/>
                </a:solidFill>
              </a:rPr>
              <a:t> </a:t>
            </a:r>
            <a:r>
              <a:rPr lang="en-GB" sz="2400" dirty="0" err="1">
                <a:solidFill>
                  <a:srgbClr val="000000"/>
                </a:solidFill>
              </a:rPr>
              <a:t>prioritários</a:t>
            </a:r>
            <a:r>
              <a:rPr lang="en-GB" sz="2400" dirty="0">
                <a:solidFill>
                  <a:srgbClr val="000000"/>
                </a:solidFill>
              </a:rPr>
              <a:t> do </a:t>
            </a:r>
            <a:r>
              <a:rPr lang="en-GB" sz="2400" dirty="0" err="1">
                <a:solidFill>
                  <a:srgbClr val="000000"/>
                </a:solidFill>
              </a:rPr>
              <a:t>estado</a:t>
            </a:r>
            <a:r>
              <a:rPr lang="en-GB" sz="2400" dirty="0">
                <a:solidFill>
                  <a:srgbClr val="000000"/>
                </a:solidFill>
              </a:rPr>
              <a:t> com </a:t>
            </a:r>
            <a:r>
              <a:rPr lang="en-GB" sz="2400" dirty="0" err="1">
                <a:solidFill>
                  <a:srgbClr val="000000"/>
                </a:solidFill>
              </a:rPr>
              <a:t>notificação</a:t>
            </a:r>
            <a:r>
              <a:rPr lang="en-GB" sz="2400" dirty="0">
                <a:solidFill>
                  <a:srgbClr val="000000"/>
                </a:solidFill>
              </a:rPr>
              <a:t> de </a:t>
            </a:r>
            <a:r>
              <a:rPr lang="en-GB" sz="2400" dirty="0" err="1">
                <a:solidFill>
                  <a:srgbClr val="000000"/>
                </a:solidFill>
              </a:rPr>
              <a:t>violência</a:t>
            </a:r>
            <a:r>
              <a:rPr lang="en-GB" sz="2400" dirty="0">
                <a:solidFill>
                  <a:srgbClr val="000000"/>
                </a:solidFill>
              </a:rPr>
              <a:t> </a:t>
            </a:r>
            <a:r>
              <a:rPr lang="en-GB" sz="2400" dirty="0" err="1">
                <a:solidFill>
                  <a:srgbClr val="000000"/>
                </a:solidFill>
              </a:rPr>
              <a:t>doméstica</a:t>
            </a:r>
            <a:r>
              <a:rPr lang="en-GB" sz="2400" dirty="0">
                <a:solidFill>
                  <a:srgbClr val="000000"/>
                </a:solidFill>
              </a:rPr>
              <a:t>, sexual e/</a:t>
            </a:r>
            <a:r>
              <a:rPr lang="en-GB" sz="2400" dirty="0" err="1">
                <a:solidFill>
                  <a:srgbClr val="000000"/>
                </a:solidFill>
              </a:rPr>
              <a:t>outras</a:t>
            </a:r>
            <a:r>
              <a:rPr lang="en-GB" sz="2400" dirty="0">
                <a:solidFill>
                  <a:srgbClr val="000000"/>
                </a:solidFill>
              </a:rPr>
              <a:t> </a:t>
            </a:r>
            <a:r>
              <a:rPr lang="en-GB" sz="2400" dirty="0" err="1">
                <a:solidFill>
                  <a:srgbClr val="000000"/>
                </a:solidFill>
              </a:rPr>
              <a:t>violências</a:t>
            </a:r>
            <a:r>
              <a:rPr lang="en-GB" sz="2400" dirty="0">
                <a:solidFill>
                  <a:srgbClr val="000000"/>
                </a:solidFill>
              </a:rPr>
              <a:t> </a:t>
            </a:r>
            <a:r>
              <a:rPr lang="en-GB" sz="2400" dirty="0" err="1">
                <a:solidFill>
                  <a:srgbClr val="000000"/>
                </a:solidFill>
              </a:rPr>
              <a:t>implantadas</a:t>
            </a:r>
            <a:r>
              <a:rPr lang="en-GB" sz="2400" dirty="0">
                <a:solidFill>
                  <a:srgbClr val="000000"/>
                </a:solidFill>
              </a:rPr>
              <a:t> : 1610 </a:t>
            </a:r>
            <a:r>
              <a:rPr lang="en-GB" sz="2400" dirty="0" err="1">
                <a:solidFill>
                  <a:srgbClr val="000000"/>
                </a:solidFill>
              </a:rPr>
              <a:t>casos</a:t>
            </a:r>
            <a:r>
              <a:rPr lang="en-GB" sz="2400" dirty="0">
                <a:solidFill>
                  <a:srgbClr val="000000"/>
                </a:solidFill>
              </a:rPr>
              <a:t> </a:t>
            </a:r>
            <a:r>
              <a:rPr lang="en-GB" sz="2400" dirty="0" err="1">
                <a:solidFill>
                  <a:srgbClr val="000000"/>
                </a:solidFill>
              </a:rPr>
              <a:t>notificados</a:t>
            </a:r>
            <a:endParaRPr lang="en-GB" sz="2400" dirty="0">
              <a:solidFill>
                <a:srgbClr val="000000"/>
              </a:solidFill>
            </a:endParaRPr>
          </a:p>
        </p:txBody>
      </p:sp>
      <p:sp>
        <p:nvSpPr>
          <p:cNvPr id="4" name="Rectangle 1"/>
          <p:cNvSpPr txBox="1">
            <a:spLocks noChangeArrowheads="1"/>
          </p:cNvSpPr>
          <p:nvPr/>
        </p:nvSpPr>
        <p:spPr>
          <a:xfrm>
            <a:off x="457200" y="285728"/>
            <a:ext cx="8229600" cy="1277960"/>
          </a:xfrm>
          <a:prstGeom prst="rect">
            <a:avLst/>
          </a:prstGeom>
          <a:ln/>
        </p:spPr>
        <p:txBody>
          <a:bodyPr lIns="0" tIns="0" rIns="0" bIns="0"/>
          <a:lstStyle/>
          <a:p>
            <a:pPr marL="0" marR="0" lvl="0" indent="0" algn="ctr" defTabSz="449263" rtl="0" eaLnBrk="1" fontAlgn="base" latinLnBrk="0" hangingPunct="1">
              <a:lnSpc>
                <a:spcPct val="100000"/>
              </a:lnSpc>
              <a:spcBef>
                <a:spcPct val="0"/>
              </a:spcBef>
              <a:spcAft>
                <a:spcPct val="0"/>
              </a:spcAft>
              <a:buClr>
                <a:srgbClr val="000000"/>
              </a:buClr>
              <a:buSzPct val="100000"/>
              <a:buFont typeface="Calibri"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4400" b="1" i="0" u="none" strike="noStrike" kern="0" cap="none" spc="0" normalizeH="0" baseline="0" noProof="0" dirty="0" smtClean="0">
                <a:ln>
                  <a:noFill/>
                </a:ln>
                <a:solidFill>
                  <a:srgbClr val="000000"/>
                </a:solidFill>
                <a:effectLst/>
                <a:uLnTx/>
                <a:uFillTx/>
                <a:latin typeface="+mj-lt"/>
                <a:ea typeface="+mj-ea"/>
                <a:cs typeface="+mj-cs"/>
              </a:rPr>
              <a:t>INDICADORES</a:t>
            </a:r>
            <a:r>
              <a:rPr kumimoji="0" lang="en-GB" sz="4400" b="0" i="0" u="none" strike="noStrike" kern="0" cap="none" spc="0" normalizeH="0" baseline="0" noProof="0" dirty="0" smtClean="0">
                <a:ln>
                  <a:noFill/>
                </a:ln>
                <a:solidFill>
                  <a:srgbClr val="000000"/>
                </a:solidFill>
                <a:effectLst/>
                <a:uLnTx/>
                <a:uFillTx/>
                <a:latin typeface="+mj-lt"/>
                <a:ea typeface="+mj-ea"/>
                <a:cs typeface="+mj-cs"/>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128589"/>
            <a:ext cx="8228013"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Principais ações desenvolvidas pela CESMU</a:t>
            </a:r>
          </a:p>
        </p:txBody>
      </p:sp>
      <p:sp>
        <p:nvSpPr>
          <p:cNvPr id="13314" name="Rectangle 2"/>
          <p:cNvSpPr>
            <a:spLocks noGrp="1" noChangeArrowheads="1"/>
          </p:cNvSpPr>
          <p:nvPr>
            <p:ph idx="1"/>
          </p:nvPr>
        </p:nvSpPr>
        <p:spPr>
          <a:xfrm>
            <a:off x="457200" y="1600201"/>
            <a:ext cx="8228013" cy="4524375"/>
          </a:xfrm>
          <a:ln/>
        </p:spPr>
        <p:txBody>
          <a:bodyPr/>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Implementação da assistência ao planejamento familiar</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Atenção Obstétrica e neonatal qualificada e humanizada incluindo a assistência ao abortamento em condições previstas em lei para mulheres e adolescentes </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Atenção às mulheres em situação de violência doméstica e sexual</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Mortalidade Materna</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Prevenção e controle do Câncer de Colo uterino e de Mama.</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Violência de gênero</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a:t>Parteiras tradicionais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l="781" r="32033"/>
          <a:stretch>
            <a:fillRect/>
          </a:stretch>
        </p:blipFill>
        <p:spPr bwMode="auto">
          <a:xfrm>
            <a:off x="990600" y="26988"/>
            <a:ext cx="6934200" cy="6858000"/>
          </a:xfrm>
          <a:prstGeom prst="rect">
            <a:avLst/>
          </a:prstGeom>
          <a:noFill/>
          <a:ln w="9525">
            <a:noFill/>
            <a:round/>
            <a:headEnd/>
            <a:tailEnd/>
          </a:ln>
          <a:effectLst/>
        </p:spPr>
      </p:pic>
      <p:sp>
        <p:nvSpPr>
          <p:cNvPr id="14338" name="Text Box 2"/>
          <p:cNvSpPr txBox="1">
            <a:spLocks noChangeArrowheads="1"/>
          </p:cNvSpPr>
          <p:nvPr/>
        </p:nvSpPr>
        <p:spPr bwMode="auto">
          <a:xfrm>
            <a:off x="1330325" y="2362200"/>
            <a:ext cx="1031875" cy="525401"/>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50%</a:t>
            </a:r>
          </a:p>
        </p:txBody>
      </p:sp>
      <p:sp>
        <p:nvSpPr>
          <p:cNvPr id="14339" name="Text Box 3"/>
          <p:cNvSpPr txBox="1">
            <a:spLocks noChangeArrowheads="1"/>
          </p:cNvSpPr>
          <p:nvPr/>
        </p:nvSpPr>
        <p:spPr bwMode="auto">
          <a:xfrm>
            <a:off x="7650164" y="250825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35 – </a:t>
            </a:r>
            <a:r>
              <a:rPr lang="en-GB" sz="1400">
                <a:solidFill>
                  <a:srgbClr val="FF0000"/>
                </a:solidFill>
              </a:rPr>
              <a:t>9%</a:t>
            </a:r>
          </a:p>
        </p:txBody>
      </p:sp>
      <p:sp>
        <p:nvSpPr>
          <p:cNvPr id="14340" name="Text Box 4"/>
          <p:cNvSpPr txBox="1">
            <a:spLocks noChangeArrowheads="1"/>
          </p:cNvSpPr>
          <p:nvPr/>
        </p:nvSpPr>
        <p:spPr bwMode="auto">
          <a:xfrm>
            <a:off x="2413000" y="144780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14</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21%</a:t>
            </a:r>
          </a:p>
        </p:txBody>
      </p:sp>
      <p:sp>
        <p:nvSpPr>
          <p:cNvPr id="14341" name="Text Box 5"/>
          <p:cNvSpPr txBox="1">
            <a:spLocks noChangeArrowheads="1"/>
          </p:cNvSpPr>
          <p:nvPr/>
        </p:nvSpPr>
        <p:spPr bwMode="auto">
          <a:xfrm>
            <a:off x="4597400" y="381000"/>
            <a:ext cx="584111"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100%</a:t>
            </a:r>
          </a:p>
        </p:txBody>
      </p:sp>
      <p:sp>
        <p:nvSpPr>
          <p:cNvPr id="14342" name="Text Box 6"/>
          <p:cNvSpPr txBox="1">
            <a:spLocks noChangeArrowheads="1"/>
          </p:cNvSpPr>
          <p:nvPr/>
        </p:nvSpPr>
        <p:spPr bwMode="auto">
          <a:xfrm>
            <a:off x="6343651" y="2743200"/>
            <a:ext cx="537624"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144</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9,7%</a:t>
            </a:r>
          </a:p>
        </p:txBody>
      </p:sp>
      <p:sp>
        <p:nvSpPr>
          <p:cNvPr id="14343" name="Text Box 7"/>
          <p:cNvSpPr txBox="1">
            <a:spLocks noChangeArrowheads="1"/>
          </p:cNvSpPr>
          <p:nvPr/>
        </p:nvSpPr>
        <p:spPr bwMode="auto">
          <a:xfrm>
            <a:off x="6724650" y="144780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45</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24%</a:t>
            </a:r>
          </a:p>
        </p:txBody>
      </p:sp>
      <p:sp>
        <p:nvSpPr>
          <p:cNvPr id="14344" name="Text Box 8"/>
          <p:cNvSpPr txBox="1">
            <a:spLocks noChangeArrowheads="1"/>
          </p:cNvSpPr>
          <p:nvPr/>
        </p:nvSpPr>
        <p:spPr bwMode="auto">
          <a:xfrm>
            <a:off x="6350000" y="5416550"/>
            <a:ext cx="754029" cy="525401"/>
          </a:xfrm>
          <a:prstGeom prst="rect">
            <a:avLst/>
          </a:prstGeom>
          <a:noFill/>
          <a:ln w="9360">
            <a:solidFill>
              <a:srgbClr val="000000"/>
            </a:solidFill>
            <a:miter lim="800000"/>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DF</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6 – </a:t>
            </a:r>
            <a:r>
              <a:rPr lang="en-GB" sz="1400">
                <a:solidFill>
                  <a:srgbClr val="FF0000"/>
                </a:solidFill>
              </a:rPr>
              <a:t>33%</a:t>
            </a:r>
          </a:p>
        </p:txBody>
      </p:sp>
      <p:sp>
        <p:nvSpPr>
          <p:cNvPr id="14345" name="Text Box 9"/>
          <p:cNvSpPr txBox="1">
            <a:spLocks noChangeArrowheads="1"/>
          </p:cNvSpPr>
          <p:nvPr/>
        </p:nvSpPr>
        <p:spPr bwMode="auto">
          <a:xfrm>
            <a:off x="6781800" y="4235450"/>
            <a:ext cx="1143000" cy="309958"/>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35 - </a:t>
            </a:r>
            <a:r>
              <a:rPr lang="en-GB" sz="1400">
                <a:solidFill>
                  <a:srgbClr val="FF0000"/>
                </a:solidFill>
              </a:rPr>
              <a:t>23%</a:t>
            </a:r>
          </a:p>
        </p:txBody>
      </p:sp>
      <p:sp>
        <p:nvSpPr>
          <p:cNvPr id="14346" name="Text Box 10"/>
          <p:cNvSpPr txBox="1">
            <a:spLocks noChangeArrowheads="1"/>
          </p:cNvSpPr>
          <p:nvPr/>
        </p:nvSpPr>
        <p:spPr bwMode="auto">
          <a:xfrm>
            <a:off x="4895850" y="3444876"/>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69</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12%</a:t>
            </a:r>
          </a:p>
        </p:txBody>
      </p:sp>
      <p:sp>
        <p:nvSpPr>
          <p:cNvPr id="14347" name="Text Box 11"/>
          <p:cNvSpPr txBox="1">
            <a:spLocks noChangeArrowheads="1"/>
          </p:cNvSpPr>
          <p:nvPr/>
        </p:nvSpPr>
        <p:spPr bwMode="auto">
          <a:xfrm>
            <a:off x="5832476" y="1524000"/>
            <a:ext cx="401369"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70</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4%</a:t>
            </a:r>
          </a:p>
        </p:txBody>
      </p:sp>
      <p:sp>
        <p:nvSpPr>
          <p:cNvPr id="14348" name="Text Box 12"/>
          <p:cNvSpPr txBox="1">
            <a:spLocks noChangeArrowheads="1"/>
          </p:cNvSpPr>
          <p:nvPr/>
        </p:nvSpPr>
        <p:spPr bwMode="auto">
          <a:xfrm>
            <a:off x="5829300" y="3810000"/>
            <a:ext cx="62899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124</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22,6%</a:t>
            </a:r>
          </a:p>
        </p:txBody>
      </p:sp>
      <p:sp>
        <p:nvSpPr>
          <p:cNvPr id="14349" name="Text Box 13"/>
          <p:cNvSpPr txBox="1">
            <a:spLocks noChangeArrowheads="1"/>
          </p:cNvSpPr>
          <p:nvPr/>
        </p:nvSpPr>
        <p:spPr bwMode="auto">
          <a:xfrm>
            <a:off x="4067175" y="4130675"/>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13</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36%</a:t>
            </a:r>
          </a:p>
        </p:txBody>
      </p:sp>
      <p:sp>
        <p:nvSpPr>
          <p:cNvPr id="14350" name="Text Box 14"/>
          <p:cNvSpPr txBox="1">
            <a:spLocks noChangeArrowheads="1"/>
          </p:cNvSpPr>
          <p:nvPr/>
        </p:nvSpPr>
        <p:spPr bwMode="auto">
          <a:xfrm>
            <a:off x="3911600" y="281940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30</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10%</a:t>
            </a:r>
          </a:p>
        </p:txBody>
      </p:sp>
      <p:sp>
        <p:nvSpPr>
          <p:cNvPr id="14351" name="Text Box 15"/>
          <p:cNvSpPr txBox="1">
            <a:spLocks noChangeArrowheads="1"/>
          </p:cNvSpPr>
          <p:nvPr/>
        </p:nvSpPr>
        <p:spPr bwMode="auto">
          <a:xfrm>
            <a:off x="4575175" y="1535113"/>
            <a:ext cx="455871"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113</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2%</a:t>
            </a:r>
          </a:p>
        </p:txBody>
      </p:sp>
      <p:sp>
        <p:nvSpPr>
          <p:cNvPr id="14352" name="Text Box 16"/>
          <p:cNvSpPr txBox="1">
            <a:spLocks noChangeArrowheads="1"/>
          </p:cNvSpPr>
          <p:nvPr/>
        </p:nvSpPr>
        <p:spPr bwMode="auto">
          <a:xfrm>
            <a:off x="7821614" y="1981200"/>
            <a:ext cx="845401"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30 – </a:t>
            </a:r>
            <a:r>
              <a:rPr lang="en-GB" sz="1400">
                <a:solidFill>
                  <a:srgbClr val="FF0000"/>
                </a:solidFill>
              </a:rPr>
              <a:t>20%</a:t>
            </a:r>
          </a:p>
        </p:txBody>
      </p:sp>
      <p:sp>
        <p:nvSpPr>
          <p:cNvPr id="14353" name="Text Box 17"/>
          <p:cNvSpPr txBox="1">
            <a:spLocks noChangeArrowheads="1"/>
          </p:cNvSpPr>
          <p:nvPr/>
        </p:nvSpPr>
        <p:spPr bwMode="auto">
          <a:xfrm>
            <a:off x="7764464" y="2209800"/>
            <a:ext cx="845401"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47 – </a:t>
            </a:r>
            <a:r>
              <a:rPr lang="en-GB" sz="1400">
                <a:solidFill>
                  <a:srgbClr val="FF0000"/>
                </a:solidFill>
              </a:rPr>
              <a:t>19%</a:t>
            </a:r>
          </a:p>
        </p:txBody>
      </p:sp>
      <p:sp>
        <p:nvSpPr>
          <p:cNvPr id="14354" name="Text Box 18"/>
          <p:cNvSpPr txBox="1">
            <a:spLocks noChangeArrowheads="1"/>
          </p:cNvSpPr>
          <p:nvPr/>
        </p:nvSpPr>
        <p:spPr bwMode="auto">
          <a:xfrm>
            <a:off x="6264275" y="198120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35 </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15%</a:t>
            </a:r>
          </a:p>
        </p:txBody>
      </p:sp>
      <p:sp>
        <p:nvSpPr>
          <p:cNvPr id="14355" name="Text Box 19"/>
          <p:cNvSpPr txBox="1">
            <a:spLocks noChangeArrowheads="1"/>
          </p:cNvSpPr>
          <p:nvPr/>
        </p:nvSpPr>
        <p:spPr bwMode="auto">
          <a:xfrm>
            <a:off x="4665663" y="4953000"/>
            <a:ext cx="401369"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34</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9%</a:t>
            </a:r>
          </a:p>
        </p:txBody>
      </p:sp>
      <p:sp>
        <p:nvSpPr>
          <p:cNvPr id="14356" name="Text Box 20"/>
          <p:cNvSpPr txBox="1">
            <a:spLocks noChangeArrowheads="1"/>
          </p:cNvSpPr>
          <p:nvPr/>
        </p:nvSpPr>
        <p:spPr bwMode="auto">
          <a:xfrm>
            <a:off x="6643690" y="4724400"/>
            <a:ext cx="810135" cy="309958"/>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74 - </a:t>
            </a:r>
            <a:r>
              <a:rPr lang="en-GB" sz="1400">
                <a:solidFill>
                  <a:srgbClr val="FF0000"/>
                </a:solidFill>
              </a:rPr>
              <a:t>12%</a:t>
            </a:r>
          </a:p>
        </p:txBody>
      </p:sp>
      <p:sp>
        <p:nvSpPr>
          <p:cNvPr id="14357" name="Text Box 21"/>
          <p:cNvSpPr txBox="1">
            <a:spLocks noChangeArrowheads="1"/>
          </p:cNvSpPr>
          <p:nvPr/>
        </p:nvSpPr>
        <p:spPr bwMode="auto">
          <a:xfrm>
            <a:off x="7764464" y="1752600"/>
            <a:ext cx="845401"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28 – </a:t>
            </a:r>
            <a:r>
              <a:rPr lang="en-GB" sz="1400">
                <a:solidFill>
                  <a:srgbClr val="FF0000"/>
                </a:solidFill>
              </a:rPr>
              <a:t>18%</a:t>
            </a:r>
          </a:p>
        </p:txBody>
      </p:sp>
      <p:sp>
        <p:nvSpPr>
          <p:cNvPr id="14358" name="Text Box 22"/>
          <p:cNvSpPr txBox="1">
            <a:spLocks noChangeArrowheads="1"/>
          </p:cNvSpPr>
          <p:nvPr/>
        </p:nvSpPr>
        <p:spPr bwMode="auto">
          <a:xfrm>
            <a:off x="2695575" y="251460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9 </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22%</a:t>
            </a:r>
          </a:p>
        </p:txBody>
      </p:sp>
      <p:sp>
        <p:nvSpPr>
          <p:cNvPr id="14359" name="Text Box 23"/>
          <p:cNvSpPr txBox="1">
            <a:spLocks noChangeArrowheads="1"/>
          </p:cNvSpPr>
          <p:nvPr/>
        </p:nvSpPr>
        <p:spPr bwMode="auto">
          <a:xfrm>
            <a:off x="3000375" y="22860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50%</a:t>
            </a:r>
          </a:p>
        </p:txBody>
      </p:sp>
      <p:sp>
        <p:nvSpPr>
          <p:cNvPr id="14360" name="Text Box 24"/>
          <p:cNvSpPr txBox="1">
            <a:spLocks noChangeArrowheads="1"/>
          </p:cNvSpPr>
          <p:nvPr/>
        </p:nvSpPr>
        <p:spPr bwMode="auto">
          <a:xfrm>
            <a:off x="4359275" y="5730876"/>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55</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31%</a:t>
            </a:r>
          </a:p>
        </p:txBody>
      </p:sp>
      <p:sp>
        <p:nvSpPr>
          <p:cNvPr id="14361" name="Text Box 25"/>
          <p:cNvSpPr txBox="1">
            <a:spLocks noChangeArrowheads="1"/>
          </p:cNvSpPr>
          <p:nvPr/>
        </p:nvSpPr>
        <p:spPr bwMode="auto">
          <a:xfrm>
            <a:off x="5016500" y="541020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56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21%</a:t>
            </a:r>
          </a:p>
        </p:txBody>
      </p:sp>
      <p:sp>
        <p:nvSpPr>
          <p:cNvPr id="14362" name="Text Box 26"/>
          <p:cNvSpPr txBox="1">
            <a:spLocks noChangeArrowheads="1"/>
          </p:cNvSpPr>
          <p:nvPr/>
        </p:nvSpPr>
        <p:spPr bwMode="auto">
          <a:xfrm>
            <a:off x="7396164" y="273685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22 – </a:t>
            </a:r>
            <a:r>
              <a:rPr lang="en-GB" sz="1400">
                <a:solidFill>
                  <a:srgbClr val="FF0000"/>
                </a:solidFill>
              </a:rPr>
              <a:t>5%</a:t>
            </a:r>
          </a:p>
        </p:txBody>
      </p:sp>
      <p:sp>
        <p:nvSpPr>
          <p:cNvPr id="14363" name="Text Box 27"/>
          <p:cNvSpPr txBox="1">
            <a:spLocks noChangeArrowheads="1"/>
          </p:cNvSpPr>
          <p:nvPr/>
        </p:nvSpPr>
        <p:spPr bwMode="auto">
          <a:xfrm>
            <a:off x="5168900" y="4435476"/>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149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30%</a:t>
            </a:r>
          </a:p>
        </p:txBody>
      </p:sp>
      <p:sp>
        <p:nvSpPr>
          <p:cNvPr id="14364" name="Text Box 28"/>
          <p:cNvSpPr txBox="1">
            <a:spLocks noChangeArrowheads="1"/>
          </p:cNvSpPr>
          <p:nvPr/>
        </p:nvSpPr>
        <p:spPr bwMode="auto">
          <a:xfrm>
            <a:off x="5299076" y="2438400"/>
            <a:ext cx="401369"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14</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7%</a:t>
            </a:r>
          </a:p>
        </p:txBody>
      </p:sp>
      <p:sp>
        <p:nvSpPr>
          <p:cNvPr id="14365" name="Text Box 29"/>
          <p:cNvSpPr txBox="1">
            <a:spLocks noChangeArrowheads="1"/>
          </p:cNvSpPr>
          <p:nvPr/>
        </p:nvSpPr>
        <p:spPr bwMode="auto">
          <a:xfrm>
            <a:off x="874714" y="3429001"/>
            <a:ext cx="2309392" cy="740845"/>
          </a:xfrm>
          <a:prstGeom prst="rect">
            <a:avLst/>
          </a:prstGeom>
          <a:noFill/>
          <a:ln w="38160">
            <a:solidFill>
              <a:srgbClr val="000000"/>
            </a:solidFill>
            <a:miter lim="800000"/>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Brasil</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Total de Laboratórios: 1228</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Lab. + 15.000 ex/ano : </a:t>
            </a:r>
            <a:r>
              <a:rPr lang="en-GB" sz="1400">
                <a:solidFill>
                  <a:srgbClr val="FF0000"/>
                </a:solidFill>
              </a:rPr>
              <a:t>17%</a:t>
            </a:r>
          </a:p>
        </p:txBody>
      </p:sp>
      <p:sp>
        <p:nvSpPr>
          <p:cNvPr id="14366" name="Text Box 30"/>
          <p:cNvSpPr txBox="1">
            <a:spLocks noChangeArrowheads="1"/>
          </p:cNvSpPr>
          <p:nvPr/>
        </p:nvSpPr>
        <p:spPr bwMode="auto">
          <a:xfrm>
            <a:off x="5410200" y="149225"/>
            <a:ext cx="3657600" cy="1202510"/>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Distribuição de Laboratórios de Citopatologia por Estado 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 de Laboratórios que realizam mais de 15 mil exames /ano</a:t>
            </a:r>
          </a:p>
        </p:txBody>
      </p:sp>
      <p:sp>
        <p:nvSpPr>
          <p:cNvPr id="14367" name="Text Box 31"/>
          <p:cNvSpPr txBox="1">
            <a:spLocks noChangeArrowheads="1"/>
          </p:cNvSpPr>
          <p:nvPr/>
        </p:nvSpPr>
        <p:spPr bwMode="auto">
          <a:xfrm>
            <a:off x="184150" y="6386514"/>
            <a:ext cx="2005527" cy="371513"/>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Fonte: SISCOLO/SIA</a:t>
            </a:r>
          </a:p>
        </p:txBody>
      </p:sp>
      <p:pic>
        <p:nvPicPr>
          <p:cNvPr id="14368" name="Picture 32"/>
          <p:cNvPicPr>
            <a:picLocks noChangeAspect="1" noChangeArrowheads="1"/>
          </p:cNvPicPr>
          <p:nvPr/>
        </p:nvPicPr>
        <p:blipFill>
          <a:blip r:embed="rId3" cstate="print"/>
          <a:srcRect l="84383" b="78119"/>
          <a:stretch>
            <a:fillRect/>
          </a:stretch>
        </p:blipFill>
        <p:spPr bwMode="auto">
          <a:xfrm>
            <a:off x="914400" y="4216400"/>
            <a:ext cx="1905000" cy="1779588"/>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l="781" r="32033"/>
          <a:stretch>
            <a:fillRect/>
          </a:stretch>
        </p:blipFill>
        <p:spPr bwMode="auto">
          <a:xfrm>
            <a:off x="990600" y="0"/>
            <a:ext cx="6934200" cy="6858000"/>
          </a:xfrm>
          <a:prstGeom prst="rect">
            <a:avLst/>
          </a:prstGeom>
          <a:noFill/>
          <a:ln w="9525">
            <a:noFill/>
            <a:round/>
            <a:headEnd/>
            <a:tailEnd/>
          </a:ln>
          <a:effectLst/>
        </p:spPr>
      </p:pic>
      <p:sp>
        <p:nvSpPr>
          <p:cNvPr id="15362" name="Text Box 2"/>
          <p:cNvSpPr txBox="1">
            <a:spLocks noChangeArrowheads="1"/>
          </p:cNvSpPr>
          <p:nvPr/>
        </p:nvSpPr>
        <p:spPr bwMode="auto">
          <a:xfrm>
            <a:off x="1330325" y="2355850"/>
            <a:ext cx="1031875" cy="525401"/>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99%</a:t>
            </a:r>
          </a:p>
        </p:txBody>
      </p:sp>
      <p:sp>
        <p:nvSpPr>
          <p:cNvPr id="15363" name="Text Box 3"/>
          <p:cNvSpPr txBox="1">
            <a:spLocks noChangeArrowheads="1"/>
          </p:cNvSpPr>
          <p:nvPr/>
        </p:nvSpPr>
        <p:spPr bwMode="auto">
          <a:xfrm>
            <a:off x="7650164" y="250190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 – </a:t>
            </a:r>
            <a:r>
              <a:rPr lang="en-GB" sz="1400">
                <a:solidFill>
                  <a:srgbClr val="FF0000"/>
                </a:solidFill>
              </a:rPr>
              <a:t>44%</a:t>
            </a:r>
          </a:p>
        </p:txBody>
      </p:sp>
      <p:sp>
        <p:nvSpPr>
          <p:cNvPr id="15364" name="Text Box 4"/>
          <p:cNvSpPr txBox="1">
            <a:spLocks noChangeArrowheads="1"/>
          </p:cNvSpPr>
          <p:nvPr/>
        </p:nvSpPr>
        <p:spPr bwMode="auto">
          <a:xfrm>
            <a:off x="2413000" y="144145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68%</a:t>
            </a:r>
          </a:p>
        </p:txBody>
      </p:sp>
      <p:sp>
        <p:nvSpPr>
          <p:cNvPr id="15365" name="Text Box 5"/>
          <p:cNvSpPr txBox="1">
            <a:spLocks noChangeArrowheads="1"/>
          </p:cNvSpPr>
          <p:nvPr/>
        </p:nvSpPr>
        <p:spPr bwMode="auto">
          <a:xfrm>
            <a:off x="4597400" y="374650"/>
            <a:ext cx="584111"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100%</a:t>
            </a:r>
          </a:p>
        </p:txBody>
      </p:sp>
      <p:sp>
        <p:nvSpPr>
          <p:cNvPr id="15366" name="Text Box 6"/>
          <p:cNvSpPr txBox="1">
            <a:spLocks noChangeArrowheads="1"/>
          </p:cNvSpPr>
          <p:nvPr/>
        </p:nvSpPr>
        <p:spPr bwMode="auto">
          <a:xfrm>
            <a:off x="6365875" y="27368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14</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52%</a:t>
            </a:r>
          </a:p>
        </p:txBody>
      </p:sp>
      <p:sp>
        <p:nvSpPr>
          <p:cNvPr id="15367" name="Text Box 7"/>
          <p:cNvSpPr txBox="1">
            <a:spLocks noChangeArrowheads="1"/>
          </p:cNvSpPr>
          <p:nvPr/>
        </p:nvSpPr>
        <p:spPr bwMode="auto">
          <a:xfrm>
            <a:off x="6724650" y="144145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11</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67%</a:t>
            </a:r>
          </a:p>
        </p:txBody>
      </p:sp>
      <p:sp>
        <p:nvSpPr>
          <p:cNvPr id="15368" name="Text Box 8"/>
          <p:cNvSpPr txBox="1">
            <a:spLocks noChangeArrowheads="1"/>
          </p:cNvSpPr>
          <p:nvPr/>
        </p:nvSpPr>
        <p:spPr bwMode="auto">
          <a:xfrm>
            <a:off x="7229476" y="5410200"/>
            <a:ext cx="754029" cy="525401"/>
          </a:xfrm>
          <a:prstGeom prst="rect">
            <a:avLst/>
          </a:prstGeom>
          <a:noFill/>
          <a:ln w="9360">
            <a:solidFill>
              <a:srgbClr val="000000"/>
            </a:solidFill>
            <a:miter lim="800000"/>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DF</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 – </a:t>
            </a:r>
            <a:r>
              <a:rPr lang="en-GB" sz="1400">
                <a:solidFill>
                  <a:srgbClr val="FF0000"/>
                </a:solidFill>
              </a:rPr>
              <a:t>95%</a:t>
            </a:r>
          </a:p>
        </p:txBody>
      </p:sp>
      <p:sp>
        <p:nvSpPr>
          <p:cNvPr id="15369" name="Text Box 9"/>
          <p:cNvSpPr txBox="1">
            <a:spLocks noChangeArrowheads="1"/>
          </p:cNvSpPr>
          <p:nvPr/>
        </p:nvSpPr>
        <p:spPr bwMode="auto">
          <a:xfrm>
            <a:off x="6705600" y="4229100"/>
            <a:ext cx="1143000" cy="309958"/>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8 - </a:t>
            </a:r>
            <a:r>
              <a:rPr lang="en-GB" sz="1400">
                <a:solidFill>
                  <a:srgbClr val="FF0000"/>
                </a:solidFill>
              </a:rPr>
              <a:t>67%</a:t>
            </a:r>
          </a:p>
        </p:txBody>
      </p:sp>
      <p:sp>
        <p:nvSpPr>
          <p:cNvPr id="15370" name="Text Box 10"/>
          <p:cNvSpPr txBox="1">
            <a:spLocks noChangeArrowheads="1"/>
          </p:cNvSpPr>
          <p:nvPr/>
        </p:nvSpPr>
        <p:spPr bwMode="auto">
          <a:xfrm>
            <a:off x="4895850" y="3438525"/>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8</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34%</a:t>
            </a:r>
          </a:p>
        </p:txBody>
      </p:sp>
      <p:sp>
        <p:nvSpPr>
          <p:cNvPr id="15371" name="Text Box 11"/>
          <p:cNvSpPr txBox="1">
            <a:spLocks noChangeArrowheads="1"/>
          </p:cNvSpPr>
          <p:nvPr/>
        </p:nvSpPr>
        <p:spPr bwMode="auto">
          <a:xfrm>
            <a:off x="5788025" y="15176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26%</a:t>
            </a:r>
          </a:p>
        </p:txBody>
      </p:sp>
      <p:sp>
        <p:nvSpPr>
          <p:cNvPr id="15372" name="Text Box 12"/>
          <p:cNvSpPr txBox="1">
            <a:spLocks noChangeArrowheads="1"/>
          </p:cNvSpPr>
          <p:nvPr/>
        </p:nvSpPr>
        <p:spPr bwMode="auto">
          <a:xfrm>
            <a:off x="5895975" y="38036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28</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61%</a:t>
            </a:r>
          </a:p>
        </p:txBody>
      </p:sp>
      <p:sp>
        <p:nvSpPr>
          <p:cNvPr id="15373" name="Text Box 13"/>
          <p:cNvSpPr txBox="1">
            <a:spLocks noChangeArrowheads="1"/>
          </p:cNvSpPr>
          <p:nvPr/>
        </p:nvSpPr>
        <p:spPr bwMode="auto">
          <a:xfrm>
            <a:off x="4067175" y="4124325"/>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5</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76%</a:t>
            </a:r>
          </a:p>
        </p:txBody>
      </p:sp>
      <p:sp>
        <p:nvSpPr>
          <p:cNvPr id="15374" name="Text Box 14"/>
          <p:cNvSpPr txBox="1">
            <a:spLocks noChangeArrowheads="1"/>
          </p:cNvSpPr>
          <p:nvPr/>
        </p:nvSpPr>
        <p:spPr bwMode="auto">
          <a:xfrm>
            <a:off x="3911600" y="28130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27%</a:t>
            </a:r>
          </a:p>
        </p:txBody>
      </p:sp>
      <p:sp>
        <p:nvSpPr>
          <p:cNvPr id="15375" name="Text Box 15"/>
          <p:cNvSpPr txBox="1">
            <a:spLocks noChangeArrowheads="1"/>
          </p:cNvSpPr>
          <p:nvPr/>
        </p:nvSpPr>
        <p:spPr bwMode="auto">
          <a:xfrm>
            <a:off x="4600576" y="1528764"/>
            <a:ext cx="401369"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9%</a:t>
            </a:r>
          </a:p>
        </p:txBody>
      </p:sp>
      <p:sp>
        <p:nvSpPr>
          <p:cNvPr id="15376" name="Text Box 16"/>
          <p:cNvSpPr txBox="1">
            <a:spLocks noChangeArrowheads="1"/>
          </p:cNvSpPr>
          <p:nvPr/>
        </p:nvSpPr>
        <p:spPr bwMode="auto">
          <a:xfrm>
            <a:off x="7821614" y="197485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6 – </a:t>
            </a:r>
            <a:r>
              <a:rPr lang="en-GB" sz="1400">
                <a:solidFill>
                  <a:srgbClr val="FF0000"/>
                </a:solidFill>
              </a:rPr>
              <a:t>71%</a:t>
            </a:r>
          </a:p>
        </p:txBody>
      </p:sp>
      <p:sp>
        <p:nvSpPr>
          <p:cNvPr id="15377" name="Text Box 17"/>
          <p:cNvSpPr txBox="1">
            <a:spLocks noChangeArrowheads="1"/>
          </p:cNvSpPr>
          <p:nvPr/>
        </p:nvSpPr>
        <p:spPr bwMode="auto">
          <a:xfrm>
            <a:off x="7764464" y="220345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9 – </a:t>
            </a:r>
            <a:r>
              <a:rPr lang="en-GB" sz="1400">
                <a:solidFill>
                  <a:srgbClr val="FF0000"/>
                </a:solidFill>
              </a:rPr>
              <a:t>73%</a:t>
            </a:r>
          </a:p>
        </p:txBody>
      </p:sp>
      <p:sp>
        <p:nvSpPr>
          <p:cNvPr id="15378" name="Text Box 18"/>
          <p:cNvSpPr txBox="1">
            <a:spLocks noChangeArrowheads="1"/>
          </p:cNvSpPr>
          <p:nvPr/>
        </p:nvSpPr>
        <p:spPr bwMode="auto">
          <a:xfrm>
            <a:off x="6264275" y="19748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5 </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45%</a:t>
            </a:r>
          </a:p>
        </p:txBody>
      </p:sp>
      <p:sp>
        <p:nvSpPr>
          <p:cNvPr id="15379" name="Text Box 19"/>
          <p:cNvSpPr txBox="1">
            <a:spLocks noChangeArrowheads="1"/>
          </p:cNvSpPr>
          <p:nvPr/>
        </p:nvSpPr>
        <p:spPr bwMode="auto">
          <a:xfrm>
            <a:off x="4619625" y="49466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86%</a:t>
            </a:r>
          </a:p>
        </p:txBody>
      </p:sp>
      <p:sp>
        <p:nvSpPr>
          <p:cNvPr id="15380" name="Text Box 20"/>
          <p:cNvSpPr txBox="1">
            <a:spLocks noChangeArrowheads="1"/>
          </p:cNvSpPr>
          <p:nvPr/>
        </p:nvSpPr>
        <p:spPr bwMode="auto">
          <a:xfrm>
            <a:off x="6688139" y="4718050"/>
            <a:ext cx="718763" cy="309958"/>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9 - </a:t>
            </a:r>
            <a:r>
              <a:rPr lang="en-GB" sz="1400">
                <a:solidFill>
                  <a:srgbClr val="FF0000"/>
                </a:solidFill>
              </a:rPr>
              <a:t>69%</a:t>
            </a:r>
          </a:p>
        </p:txBody>
      </p:sp>
      <p:sp>
        <p:nvSpPr>
          <p:cNvPr id="15381" name="Text Box 21"/>
          <p:cNvSpPr txBox="1">
            <a:spLocks noChangeArrowheads="1"/>
          </p:cNvSpPr>
          <p:nvPr/>
        </p:nvSpPr>
        <p:spPr bwMode="auto">
          <a:xfrm>
            <a:off x="7764464" y="174625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5 – </a:t>
            </a:r>
            <a:r>
              <a:rPr lang="en-GB" sz="1400">
                <a:solidFill>
                  <a:srgbClr val="FF0000"/>
                </a:solidFill>
              </a:rPr>
              <a:t>41%</a:t>
            </a:r>
          </a:p>
        </p:txBody>
      </p:sp>
      <p:sp>
        <p:nvSpPr>
          <p:cNvPr id="15382" name="Text Box 22"/>
          <p:cNvSpPr txBox="1">
            <a:spLocks noChangeArrowheads="1"/>
          </p:cNvSpPr>
          <p:nvPr/>
        </p:nvSpPr>
        <p:spPr bwMode="auto">
          <a:xfrm>
            <a:off x="2695575" y="25082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42%</a:t>
            </a:r>
          </a:p>
        </p:txBody>
      </p:sp>
      <p:sp>
        <p:nvSpPr>
          <p:cNvPr id="15383" name="Text Box 23"/>
          <p:cNvSpPr txBox="1">
            <a:spLocks noChangeArrowheads="1"/>
          </p:cNvSpPr>
          <p:nvPr/>
        </p:nvSpPr>
        <p:spPr bwMode="auto">
          <a:xfrm>
            <a:off x="3000375" y="22225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55%</a:t>
            </a:r>
          </a:p>
        </p:txBody>
      </p:sp>
      <p:sp>
        <p:nvSpPr>
          <p:cNvPr id="15384" name="Text Box 24"/>
          <p:cNvSpPr txBox="1">
            <a:spLocks noChangeArrowheads="1"/>
          </p:cNvSpPr>
          <p:nvPr/>
        </p:nvSpPr>
        <p:spPr bwMode="auto">
          <a:xfrm>
            <a:off x="4359275" y="5724525"/>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17</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67%</a:t>
            </a:r>
          </a:p>
        </p:txBody>
      </p:sp>
      <p:sp>
        <p:nvSpPr>
          <p:cNvPr id="15385" name="Text Box 25"/>
          <p:cNvSpPr txBox="1">
            <a:spLocks noChangeArrowheads="1"/>
          </p:cNvSpPr>
          <p:nvPr/>
        </p:nvSpPr>
        <p:spPr bwMode="auto">
          <a:xfrm>
            <a:off x="5016500" y="5403850"/>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12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60%</a:t>
            </a:r>
          </a:p>
        </p:txBody>
      </p:sp>
      <p:sp>
        <p:nvSpPr>
          <p:cNvPr id="15386" name="Text Box 26"/>
          <p:cNvSpPr txBox="1">
            <a:spLocks noChangeArrowheads="1"/>
          </p:cNvSpPr>
          <p:nvPr/>
        </p:nvSpPr>
        <p:spPr bwMode="auto">
          <a:xfrm>
            <a:off x="7396164" y="2730500"/>
            <a:ext cx="754030" cy="30995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 – </a:t>
            </a:r>
            <a:r>
              <a:rPr lang="en-GB" sz="1400">
                <a:solidFill>
                  <a:srgbClr val="FF0000"/>
                </a:solidFill>
              </a:rPr>
              <a:t>26%</a:t>
            </a:r>
          </a:p>
        </p:txBody>
      </p:sp>
      <p:sp>
        <p:nvSpPr>
          <p:cNvPr id="15387" name="Text Box 27"/>
          <p:cNvSpPr txBox="1">
            <a:spLocks noChangeArrowheads="1"/>
          </p:cNvSpPr>
          <p:nvPr/>
        </p:nvSpPr>
        <p:spPr bwMode="auto">
          <a:xfrm>
            <a:off x="5168900" y="4429125"/>
            <a:ext cx="532815"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44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0000"/>
                </a:solidFill>
              </a:rPr>
              <a:t>83%</a:t>
            </a:r>
          </a:p>
        </p:txBody>
      </p:sp>
      <p:sp>
        <p:nvSpPr>
          <p:cNvPr id="15388" name="Text Box 28"/>
          <p:cNvSpPr txBox="1">
            <a:spLocks noChangeArrowheads="1"/>
          </p:cNvSpPr>
          <p:nvPr/>
        </p:nvSpPr>
        <p:spPr bwMode="auto">
          <a:xfrm>
            <a:off x="5254625" y="2432050"/>
            <a:ext cx="492740" cy="525401"/>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a:t>
            </a:r>
          </a:p>
          <a:p>
            <a:pPr algn="ctr">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0000"/>
                </a:solidFill>
              </a:rPr>
              <a:t>27%</a:t>
            </a:r>
          </a:p>
        </p:txBody>
      </p:sp>
      <p:sp>
        <p:nvSpPr>
          <p:cNvPr id="15389" name="Text Box 29"/>
          <p:cNvSpPr txBox="1">
            <a:spLocks noChangeArrowheads="1"/>
          </p:cNvSpPr>
          <p:nvPr/>
        </p:nvSpPr>
        <p:spPr bwMode="auto">
          <a:xfrm>
            <a:off x="304800" y="3505201"/>
            <a:ext cx="2971800" cy="740845"/>
          </a:xfrm>
          <a:prstGeom prst="rect">
            <a:avLst/>
          </a:prstGeom>
          <a:noFill/>
          <a:ln w="38160">
            <a:solidFill>
              <a:srgbClr val="000000"/>
            </a:solidFill>
            <a:miter lim="800000"/>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Brasil</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Lab.  com + 15.000 ex/ano : 204</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de exames realizados: </a:t>
            </a:r>
            <a:r>
              <a:rPr lang="en-GB" sz="1400">
                <a:solidFill>
                  <a:srgbClr val="FF0000"/>
                </a:solidFill>
              </a:rPr>
              <a:t>64%</a:t>
            </a:r>
          </a:p>
        </p:txBody>
      </p:sp>
      <p:sp>
        <p:nvSpPr>
          <p:cNvPr id="15390" name="Text Box 30"/>
          <p:cNvSpPr txBox="1">
            <a:spLocks noChangeArrowheads="1"/>
          </p:cNvSpPr>
          <p:nvPr/>
        </p:nvSpPr>
        <p:spPr bwMode="auto">
          <a:xfrm>
            <a:off x="5410200" y="142876"/>
            <a:ext cx="3657600" cy="917575"/>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Distribuição de Laboratórios com + de 15 mil exames/ano e % de exames realizados</a:t>
            </a:r>
          </a:p>
        </p:txBody>
      </p:sp>
      <p:sp>
        <p:nvSpPr>
          <p:cNvPr id="15391" name="Text Box 31"/>
          <p:cNvSpPr txBox="1">
            <a:spLocks noChangeArrowheads="1"/>
          </p:cNvSpPr>
          <p:nvPr/>
        </p:nvSpPr>
        <p:spPr bwMode="auto">
          <a:xfrm>
            <a:off x="184150" y="6386514"/>
            <a:ext cx="2005527" cy="371513"/>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Fonte: SISCOLO/SIA</a:t>
            </a:r>
          </a:p>
        </p:txBody>
      </p:sp>
      <p:pic>
        <p:nvPicPr>
          <p:cNvPr id="15392" name="Picture 32"/>
          <p:cNvPicPr>
            <a:picLocks noChangeAspect="1" noChangeArrowheads="1"/>
          </p:cNvPicPr>
          <p:nvPr/>
        </p:nvPicPr>
        <p:blipFill>
          <a:blip r:embed="rId3" cstate="print"/>
          <a:srcRect l="84383" b="78119"/>
          <a:stretch>
            <a:fillRect/>
          </a:stretch>
        </p:blipFill>
        <p:spPr bwMode="auto">
          <a:xfrm>
            <a:off x="990600" y="4468814"/>
            <a:ext cx="1905000" cy="1779587"/>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rgbClr val="000000"/>
                </a:solidFill>
              </a:rPr>
              <a:t>Avanços</a:t>
            </a:r>
          </a:p>
        </p:txBody>
      </p:sp>
      <p:sp>
        <p:nvSpPr>
          <p:cNvPr id="16386" name="Text Box 2"/>
          <p:cNvSpPr txBox="1">
            <a:spLocks noChangeArrowheads="1"/>
          </p:cNvSpPr>
          <p:nvPr/>
        </p:nvSpPr>
        <p:spPr bwMode="auto">
          <a:xfrm>
            <a:off x="457200" y="1196976"/>
            <a:ext cx="8229600" cy="5859463"/>
          </a:xfrm>
          <a:prstGeom prst="rect">
            <a:avLst/>
          </a:prstGeom>
          <a:noFill/>
          <a:ln w="9525">
            <a:noFill/>
            <a:round/>
            <a:headEnd/>
            <a:tailEnd/>
          </a:ln>
          <a:effectLst/>
        </p:spPr>
        <p:txBody>
          <a:bodyPr lIns="90000" tIns="46800" rIns="90000" bIns="46800"/>
          <a:lstStyle/>
          <a:p>
            <a:pPr marL="339725" indent="-339725" algn="just">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smtClean="0">
                <a:solidFill>
                  <a:srgbClr val="000000"/>
                </a:solidFill>
              </a:rPr>
              <a:t>Implantação</a:t>
            </a:r>
            <a:r>
              <a:rPr lang="en-GB" sz="2400" dirty="0" smtClean="0">
                <a:solidFill>
                  <a:srgbClr val="000000"/>
                </a:solidFill>
              </a:rPr>
              <a:t> do Centro </a:t>
            </a:r>
            <a:r>
              <a:rPr lang="en-GB" sz="2400" dirty="0" err="1">
                <a:solidFill>
                  <a:srgbClr val="000000"/>
                </a:solidFill>
              </a:rPr>
              <a:t>Qualificador</a:t>
            </a:r>
            <a:r>
              <a:rPr lang="en-GB" sz="2400" dirty="0">
                <a:solidFill>
                  <a:srgbClr val="000000"/>
                </a:solidFill>
              </a:rPr>
              <a:t> de </a:t>
            </a:r>
            <a:r>
              <a:rPr lang="en-GB" sz="2400" dirty="0" err="1">
                <a:solidFill>
                  <a:srgbClr val="000000"/>
                </a:solidFill>
              </a:rPr>
              <a:t>Ginecologistas</a:t>
            </a:r>
            <a:r>
              <a:rPr lang="en-GB" sz="2400" dirty="0">
                <a:solidFill>
                  <a:srgbClr val="000000"/>
                </a:solidFill>
              </a:rPr>
              <a:t>(CQG</a:t>
            </a:r>
            <a:r>
              <a:rPr lang="en-GB" sz="2400" dirty="0" smtClean="0">
                <a:solidFill>
                  <a:srgbClr val="000000"/>
                </a:solidFill>
              </a:rPr>
              <a:t>)</a:t>
            </a:r>
            <a:endParaRPr lang="en-GB" sz="2400" dirty="0">
              <a:solidFill>
                <a:srgbClr val="000000"/>
              </a:solidFill>
            </a:endParaRPr>
          </a:p>
          <a:p>
            <a:pPr marL="339725" indent="-339725" algn="just">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smtClean="0">
                <a:solidFill>
                  <a:srgbClr val="000000"/>
                </a:solidFill>
              </a:rPr>
              <a:t>Sensibilização</a:t>
            </a:r>
            <a:r>
              <a:rPr lang="en-GB" sz="2400" dirty="0" smtClean="0">
                <a:solidFill>
                  <a:srgbClr val="000000"/>
                </a:solidFill>
              </a:rPr>
              <a:t> </a:t>
            </a:r>
            <a:r>
              <a:rPr lang="en-GB" sz="2400" dirty="0">
                <a:solidFill>
                  <a:srgbClr val="000000"/>
                </a:solidFill>
              </a:rPr>
              <a:t>e </a:t>
            </a:r>
            <a:r>
              <a:rPr lang="en-GB" sz="2400" dirty="0" err="1">
                <a:solidFill>
                  <a:srgbClr val="000000"/>
                </a:solidFill>
              </a:rPr>
              <a:t>repactuação</a:t>
            </a:r>
            <a:r>
              <a:rPr lang="en-GB" sz="2400" dirty="0">
                <a:solidFill>
                  <a:srgbClr val="000000"/>
                </a:solidFill>
              </a:rPr>
              <a:t> com o LACEN </a:t>
            </a:r>
            <a:r>
              <a:rPr lang="en-GB" sz="2400" dirty="0" err="1">
                <a:solidFill>
                  <a:srgbClr val="000000"/>
                </a:solidFill>
              </a:rPr>
              <a:t>quanto</a:t>
            </a:r>
            <a:r>
              <a:rPr lang="en-GB" sz="2400" dirty="0">
                <a:solidFill>
                  <a:srgbClr val="000000"/>
                </a:solidFill>
              </a:rPr>
              <a:t> </a:t>
            </a:r>
            <a:r>
              <a:rPr lang="en-GB" sz="2400" dirty="0" err="1">
                <a:solidFill>
                  <a:srgbClr val="000000"/>
                </a:solidFill>
              </a:rPr>
              <a:t>ao</a:t>
            </a:r>
            <a:r>
              <a:rPr lang="en-GB" sz="2400" dirty="0">
                <a:solidFill>
                  <a:srgbClr val="000000"/>
                </a:solidFill>
              </a:rPr>
              <a:t> </a:t>
            </a:r>
            <a:r>
              <a:rPr lang="en-GB" sz="2400" dirty="0" err="1">
                <a:solidFill>
                  <a:srgbClr val="000000"/>
                </a:solidFill>
              </a:rPr>
              <a:t>processo</a:t>
            </a:r>
            <a:r>
              <a:rPr lang="en-GB" sz="2400" dirty="0">
                <a:solidFill>
                  <a:srgbClr val="000000"/>
                </a:solidFill>
              </a:rPr>
              <a:t> do MEQ, </a:t>
            </a:r>
            <a:r>
              <a:rPr lang="en-GB" sz="2400" dirty="0" err="1">
                <a:solidFill>
                  <a:srgbClr val="000000"/>
                </a:solidFill>
              </a:rPr>
              <a:t>para</a:t>
            </a:r>
            <a:r>
              <a:rPr lang="en-GB" sz="2400" dirty="0">
                <a:solidFill>
                  <a:srgbClr val="000000"/>
                </a:solidFill>
              </a:rPr>
              <a:t> </a:t>
            </a:r>
            <a:r>
              <a:rPr lang="en-GB" sz="2400" dirty="0" err="1">
                <a:solidFill>
                  <a:srgbClr val="000000"/>
                </a:solidFill>
              </a:rPr>
              <a:t>atingir</a:t>
            </a:r>
            <a:r>
              <a:rPr lang="en-GB" sz="2400" dirty="0">
                <a:solidFill>
                  <a:srgbClr val="000000"/>
                </a:solidFill>
              </a:rPr>
              <a:t> o </a:t>
            </a:r>
            <a:r>
              <a:rPr lang="en-GB" sz="2400" dirty="0" err="1">
                <a:solidFill>
                  <a:srgbClr val="000000"/>
                </a:solidFill>
              </a:rPr>
              <a:t>correto</a:t>
            </a:r>
            <a:r>
              <a:rPr lang="en-GB" sz="2400" dirty="0">
                <a:solidFill>
                  <a:srgbClr val="000000"/>
                </a:solidFill>
              </a:rPr>
              <a:t> </a:t>
            </a:r>
            <a:r>
              <a:rPr lang="en-GB" sz="2400" dirty="0" err="1">
                <a:solidFill>
                  <a:srgbClr val="000000"/>
                </a:solidFill>
              </a:rPr>
              <a:t>entendimento</a:t>
            </a:r>
            <a:r>
              <a:rPr lang="en-GB" sz="2400" dirty="0">
                <a:solidFill>
                  <a:srgbClr val="000000"/>
                </a:solidFill>
              </a:rPr>
              <a:t> do </a:t>
            </a:r>
            <a:r>
              <a:rPr lang="en-GB" sz="2400" dirty="0" err="1">
                <a:solidFill>
                  <a:srgbClr val="000000"/>
                </a:solidFill>
              </a:rPr>
              <a:t>processo</a:t>
            </a:r>
            <a:r>
              <a:rPr lang="en-GB" sz="2400" dirty="0">
                <a:solidFill>
                  <a:srgbClr val="000000"/>
                </a:solidFill>
              </a:rPr>
              <a:t>.</a:t>
            </a:r>
          </a:p>
          <a:p>
            <a:pPr marL="339725" indent="-339725" algn="just">
              <a:lnSpc>
                <a:spcPct val="90000"/>
              </a:lnSpc>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Encontro</a:t>
            </a:r>
            <a:r>
              <a:rPr lang="en-GB" sz="2400" dirty="0">
                <a:solidFill>
                  <a:srgbClr val="000000"/>
                </a:solidFill>
              </a:rPr>
              <a:t> de </a:t>
            </a:r>
            <a:r>
              <a:rPr lang="en-GB" sz="2400" dirty="0" err="1">
                <a:solidFill>
                  <a:srgbClr val="000000"/>
                </a:solidFill>
              </a:rPr>
              <a:t>lideranças</a:t>
            </a:r>
            <a:r>
              <a:rPr lang="en-GB" sz="2400" dirty="0">
                <a:solidFill>
                  <a:srgbClr val="000000"/>
                </a:solidFill>
              </a:rPr>
              <a:t> do </a:t>
            </a:r>
            <a:r>
              <a:rPr lang="en-GB" sz="2400" dirty="0" err="1">
                <a:solidFill>
                  <a:srgbClr val="000000"/>
                </a:solidFill>
              </a:rPr>
              <a:t>movimento</a:t>
            </a:r>
            <a:r>
              <a:rPr lang="en-GB" sz="2400" dirty="0">
                <a:solidFill>
                  <a:srgbClr val="000000"/>
                </a:solidFill>
              </a:rPr>
              <a:t> de </a:t>
            </a:r>
            <a:r>
              <a:rPr lang="en-GB" sz="2400" dirty="0" err="1">
                <a:solidFill>
                  <a:srgbClr val="000000"/>
                </a:solidFill>
              </a:rPr>
              <a:t>mulheres</a:t>
            </a:r>
            <a:r>
              <a:rPr lang="en-GB" sz="2400" dirty="0">
                <a:solidFill>
                  <a:srgbClr val="000000"/>
                </a:solidFill>
              </a:rPr>
              <a:t> </a:t>
            </a:r>
            <a:r>
              <a:rPr lang="en-GB" sz="2400" dirty="0" err="1">
                <a:solidFill>
                  <a:srgbClr val="000000"/>
                </a:solidFill>
              </a:rPr>
              <a:t>para</a:t>
            </a:r>
            <a:r>
              <a:rPr lang="en-GB" sz="2400" dirty="0">
                <a:solidFill>
                  <a:srgbClr val="000000"/>
                </a:solidFill>
              </a:rPr>
              <a:t> o </a:t>
            </a:r>
            <a:r>
              <a:rPr lang="en-GB" sz="2400" dirty="0" err="1">
                <a:solidFill>
                  <a:srgbClr val="000000"/>
                </a:solidFill>
              </a:rPr>
              <a:t>controle</a:t>
            </a:r>
            <a:r>
              <a:rPr lang="en-GB" sz="2400" dirty="0">
                <a:solidFill>
                  <a:srgbClr val="000000"/>
                </a:solidFill>
              </a:rPr>
              <a:t> do </a:t>
            </a:r>
            <a:r>
              <a:rPr lang="en-GB" sz="2400" dirty="0" err="1">
                <a:solidFill>
                  <a:srgbClr val="000000"/>
                </a:solidFill>
              </a:rPr>
              <a:t>câncer</a:t>
            </a:r>
            <a:r>
              <a:rPr lang="en-GB" sz="2400" dirty="0">
                <a:solidFill>
                  <a:srgbClr val="000000"/>
                </a:solidFill>
              </a:rPr>
              <a:t> do </a:t>
            </a:r>
            <a:r>
              <a:rPr lang="en-GB" sz="2400" dirty="0" err="1">
                <a:solidFill>
                  <a:srgbClr val="000000"/>
                </a:solidFill>
              </a:rPr>
              <a:t>colo</a:t>
            </a:r>
            <a:r>
              <a:rPr lang="en-GB" sz="2400" dirty="0">
                <a:solidFill>
                  <a:srgbClr val="000000"/>
                </a:solidFill>
              </a:rPr>
              <a:t> do </a:t>
            </a:r>
            <a:r>
              <a:rPr lang="en-GB" sz="2400" dirty="0" err="1">
                <a:solidFill>
                  <a:srgbClr val="000000"/>
                </a:solidFill>
              </a:rPr>
              <a:t>útero</a:t>
            </a:r>
            <a:r>
              <a:rPr lang="en-GB" sz="2400" dirty="0">
                <a:solidFill>
                  <a:srgbClr val="000000"/>
                </a:solidFill>
              </a:rPr>
              <a:t> </a:t>
            </a:r>
            <a:r>
              <a:rPr lang="en-GB" sz="2400" dirty="0" err="1">
                <a:solidFill>
                  <a:srgbClr val="000000"/>
                </a:solidFill>
              </a:rPr>
              <a:t>na</a:t>
            </a:r>
            <a:r>
              <a:rPr lang="en-GB" sz="2400" dirty="0">
                <a:solidFill>
                  <a:srgbClr val="000000"/>
                </a:solidFill>
              </a:rPr>
              <a:t> </a:t>
            </a:r>
            <a:r>
              <a:rPr lang="en-GB" sz="2400" dirty="0" err="1">
                <a:solidFill>
                  <a:srgbClr val="000000"/>
                </a:solidFill>
              </a:rPr>
              <a:t>região</a:t>
            </a:r>
            <a:r>
              <a:rPr lang="en-GB" sz="2400" dirty="0">
                <a:solidFill>
                  <a:srgbClr val="000000"/>
                </a:solidFill>
              </a:rPr>
              <a:t> </a:t>
            </a:r>
            <a:r>
              <a:rPr lang="en-GB" sz="2400" dirty="0" err="1">
                <a:solidFill>
                  <a:srgbClr val="000000"/>
                </a:solidFill>
              </a:rPr>
              <a:t>Norte</a:t>
            </a:r>
            <a:r>
              <a:rPr lang="en-GB" sz="2400" dirty="0">
                <a:solidFill>
                  <a:srgbClr val="000000"/>
                </a:solidFill>
              </a:rPr>
              <a:t>, </a:t>
            </a:r>
            <a:r>
              <a:rPr lang="en-GB" sz="2400" dirty="0" err="1">
                <a:solidFill>
                  <a:srgbClr val="000000"/>
                </a:solidFill>
              </a:rPr>
              <a:t>realizado</a:t>
            </a:r>
            <a:r>
              <a:rPr lang="en-GB" sz="2400" dirty="0">
                <a:solidFill>
                  <a:srgbClr val="000000"/>
                </a:solidFill>
              </a:rPr>
              <a:t> </a:t>
            </a:r>
            <a:r>
              <a:rPr lang="en-GB" sz="2400" dirty="0" err="1">
                <a:solidFill>
                  <a:srgbClr val="000000"/>
                </a:solidFill>
              </a:rPr>
              <a:t>em</a:t>
            </a:r>
            <a:r>
              <a:rPr lang="en-GB" sz="2400" dirty="0">
                <a:solidFill>
                  <a:srgbClr val="000000"/>
                </a:solidFill>
              </a:rPr>
              <a:t> </a:t>
            </a:r>
            <a:r>
              <a:rPr lang="en-GB" sz="2400" dirty="0" err="1">
                <a:solidFill>
                  <a:srgbClr val="000000"/>
                </a:solidFill>
              </a:rPr>
              <a:t>maio</a:t>
            </a:r>
            <a:r>
              <a:rPr lang="en-GB" sz="2400" dirty="0">
                <a:solidFill>
                  <a:srgbClr val="000000"/>
                </a:solidFill>
              </a:rPr>
              <a:t>, </a:t>
            </a:r>
            <a:r>
              <a:rPr lang="en-GB" sz="2400" dirty="0" err="1">
                <a:solidFill>
                  <a:srgbClr val="000000"/>
                </a:solidFill>
              </a:rPr>
              <a:t>em</a:t>
            </a:r>
            <a:r>
              <a:rPr lang="en-GB" sz="2400" dirty="0">
                <a:solidFill>
                  <a:srgbClr val="000000"/>
                </a:solidFill>
              </a:rPr>
              <a:t> </a:t>
            </a:r>
            <a:r>
              <a:rPr lang="en-GB" sz="2400" dirty="0" err="1">
                <a:solidFill>
                  <a:srgbClr val="000000"/>
                </a:solidFill>
              </a:rPr>
              <a:t>Belém</a:t>
            </a:r>
            <a:r>
              <a:rPr lang="en-GB" sz="2400" dirty="0">
                <a:solidFill>
                  <a:srgbClr val="000000"/>
                </a:solidFill>
              </a:rPr>
              <a:t>/</a:t>
            </a:r>
            <a:r>
              <a:rPr lang="en-GB" sz="2400" dirty="0" err="1">
                <a:solidFill>
                  <a:srgbClr val="000000"/>
                </a:solidFill>
              </a:rPr>
              <a:t>PA.Objetivando</a:t>
            </a:r>
            <a:r>
              <a:rPr lang="en-GB" sz="2400" dirty="0">
                <a:solidFill>
                  <a:srgbClr val="000000"/>
                </a:solidFill>
              </a:rPr>
              <a:t> entre </a:t>
            </a:r>
            <a:r>
              <a:rPr lang="en-GB" sz="2400" dirty="0" err="1">
                <a:solidFill>
                  <a:srgbClr val="000000"/>
                </a:solidFill>
              </a:rPr>
              <a:t>outras</a:t>
            </a:r>
            <a:r>
              <a:rPr lang="en-GB" sz="2400" dirty="0">
                <a:solidFill>
                  <a:srgbClr val="000000"/>
                </a:solidFill>
              </a:rPr>
              <a:t> </a:t>
            </a:r>
            <a:r>
              <a:rPr lang="en-GB" sz="2400" dirty="0" err="1">
                <a:solidFill>
                  <a:srgbClr val="000000"/>
                </a:solidFill>
              </a:rPr>
              <a:t>ações</a:t>
            </a:r>
            <a:r>
              <a:rPr lang="en-GB" sz="2400" dirty="0">
                <a:solidFill>
                  <a:srgbClr val="000000"/>
                </a:solidFill>
              </a:rPr>
              <a:t>: </a:t>
            </a:r>
          </a:p>
          <a:p>
            <a:pPr marL="339725" indent="-339725" algn="just">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algn="just">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algn="just">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algn="just">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a:solidFill>
                  <a:srgbClr val="000000"/>
                </a:solidFill>
              </a:rPr>
              <a:t>Avanços</a:t>
            </a:r>
          </a:p>
        </p:txBody>
      </p:sp>
      <p:sp>
        <p:nvSpPr>
          <p:cNvPr id="17410" name="Text Box 2"/>
          <p:cNvSpPr txBox="1">
            <a:spLocks noChangeArrowheads="1"/>
          </p:cNvSpPr>
          <p:nvPr/>
        </p:nvSpPr>
        <p:spPr bwMode="auto">
          <a:xfrm>
            <a:off x="457200" y="1600200"/>
            <a:ext cx="8229600" cy="5861050"/>
          </a:xfrm>
          <a:prstGeom prst="rect">
            <a:avLst/>
          </a:prstGeom>
          <a:noFill/>
          <a:ln w="9525">
            <a:noFill/>
            <a:round/>
            <a:headEnd/>
            <a:tailEnd/>
          </a:ln>
          <a:effectLst/>
        </p:spPr>
        <p:txBody>
          <a:bodyPr lIns="90000" tIns="46800" rIns="90000" bIns="46800"/>
          <a:lstStyle/>
          <a:p>
            <a:pPr marL="339725" indent="-339725" algn="just">
              <a:lnSpc>
                <a:spcPct val="90000"/>
              </a:lnSpc>
              <a:spcBef>
                <a:spcPts val="800"/>
              </a:spcBef>
              <a:buFont typeface="Calibri" pitchFamily="32"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Compor</a:t>
            </a:r>
            <a:r>
              <a:rPr lang="en-GB" sz="2400" dirty="0">
                <a:solidFill>
                  <a:srgbClr val="000000"/>
                </a:solidFill>
              </a:rPr>
              <a:t> o </a:t>
            </a:r>
            <a:r>
              <a:rPr lang="en-GB" sz="2400" dirty="0" err="1">
                <a:solidFill>
                  <a:srgbClr val="000000"/>
                </a:solidFill>
              </a:rPr>
              <a:t>C</a:t>
            </a:r>
            <a:r>
              <a:rPr lang="en-GB" sz="2400" dirty="0" err="1" smtClean="0">
                <a:solidFill>
                  <a:srgbClr val="000000"/>
                </a:solidFill>
              </a:rPr>
              <a:t>omitê</a:t>
            </a:r>
            <a:r>
              <a:rPr lang="en-GB" sz="2400" dirty="0" smtClean="0">
                <a:solidFill>
                  <a:srgbClr val="000000"/>
                </a:solidFill>
              </a:rPr>
              <a:t> </a:t>
            </a:r>
            <a:r>
              <a:rPr lang="en-GB" sz="2400" dirty="0" err="1">
                <a:solidFill>
                  <a:srgbClr val="000000"/>
                </a:solidFill>
              </a:rPr>
              <a:t>Estadual</a:t>
            </a:r>
            <a:r>
              <a:rPr lang="en-GB" sz="2400" dirty="0">
                <a:solidFill>
                  <a:srgbClr val="000000"/>
                </a:solidFill>
              </a:rPr>
              <a:t> </a:t>
            </a:r>
            <a:r>
              <a:rPr lang="en-GB" sz="2400" dirty="0" err="1">
                <a:solidFill>
                  <a:srgbClr val="000000"/>
                </a:solidFill>
              </a:rPr>
              <a:t>para</a:t>
            </a:r>
            <a:r>
              <a:rPr lang="en-GB" sz="2400" dirty="0">
                <a:solidFill>
                  <a:srgbClr val="000000"/>
                </a:solidFill>
              </a:rPr>
              <a:t> a </a:t>
            </a:r>
            <a:r>
              <a:rPr lang="en-GB" sz="2400" dirty="0" err="1">
                <a:solidFill>
                  <a:srgbClr val="000000"/>
                </a:solidFill>
              </a:rPr>
              <a:t>gestão</a:t>
            </a:r>
            <a:r>
              <a:rPr lang="en-GB" sz="2400" dirty="0">
                <a:solidFill>
                  <a:srgbClr val="000000"/>
                </a:solidFill>
              </a:rPr>
              <a:t> do  </a:t>
            </a:r>
            <a:r>
              <a:rPr lang="en-GB" sz="2400" dirty="0" err="1">
                <a:solidFill>
                  <a:srgbClr val="000000"/>
                </a:solidFill>
              </a:rPr>
              <a:t>programa</a:t>
            </a:r>
            <a:r>
              <a:rPr lang="en-GB" sz="2400" dirty="0">
                <a:solidFill>
                  <a:srgbClr val="000000"/>
                </a:solidFill>
              </a:rPr>
              <a:t> de </a:t>
            </a:r>
            <a:r>
              <a:rPr lang="en-GB" sz="2400" dirty="0" err="1">
                <a:solidFill>
                  <a:srgbClr val="000000"/>
                </a:solidFill>
              </a:rPr>
              <a:t>controle</a:t>
            </a:r>
            <a:r>
              <a:rPr lang="en-GB" sz="2400" dirty="0">
                <a:solidFill>
                  <a:srgbClr val="000000"/>
                </a:solidFill>
              </a:rPr>
              <a:t> do </a:t>
            </a:r>
            <a:r>
              <a:rPr lang="en-GB" sz="2400" dirty="0" err="1">
                <a:solidFill>
                  <a:srgbClr val="000000"/>
                </a:solidFill>
              </a:rPr>
              <a:t>câncer</a:t>
            </a:r>
            <a:r>
              <a:rPr lang="en-GB" sz="2400" dirty="0">
                <a:solidFill>
                  <a:srgbClr val="000000"/>
                </a:solidFill>
              </a:rPr>
              <a:t> de </a:t>
            </a:r>
            <a:r>
              <a:rPr lang="en-GB" sz="2400" dirty="0" err="1">
                <a:solidFill>
                  <a:srgbClr val="000000"/>
                </a:solidFill>
              </a:rPr>
              <a:t>colo</a:t>
            </a:r>
            <a:r>
              <a:rPr lang="en-GB" sz="2400" dirty="0">
                <a:solidFill>
                  <a:srgbClr val="000000"/>
                </a:solidFill>
              </a:rPr>
              <a:t> de </a:t>
            </a:r>
            <a:r>
              <a:rPr lang="en-GB" sz="2400" dirty="0" err="1">
                <a:solidFill>
                  <a:srgbClr val="000000"/>
                </a:solidFill>
              </a:rPr>
              <a:t>útero</a:t>
            </a:r>
            <a:r>
              <a:rPr lang="en-GB" sz="2400" dirty="0">
                <a:solidFill>
                  <a:srgbClr val="000000"/>
                </a:solidFill>
              </a:rPr>
              <a:t>.</a:t>
            </a:r>
          </a:p>
          <a:p>
            <a:pPr marL="339725" indent="-339725" algn="just">
              <a:lnSpc>
                <a:spcPct val="90000"/>
              </a:lnSpc>
              <a:spcBef>
                <a:spcPts val="800"/>
              </a:spcBef>
              <a:buFont typeface="Calibri" pitchFamily="32"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a:solidFill>
                  <a:srgbClr val="000000"/>
                </a:solidFill>
              </a:rPr>
              <a:t>Plano </a:t>
            </a:r>
            <a:r>
              <a:rPr lang="en-GB" sz="2400" dirty="0" err="1">
                <a:solidFill>
                  <a:srgbClr val="000000"/>
                </a:solidFill>
              </a:rPr>
              <a:t>Estadual</a:t>
            </a:r>
            <a:r>
              <a:rPr lang="en-GB" sz="2400" dirty="0">
                <a:solidFill>
                  <a:srgbClr val="000000"/>
                </a:solidFill>
              </a:rPr>
              <a:t> de </a:t>
            </a:r>
            <a:r>
              <a:rPr lang="en-GB" sz="2400" dirty="0" err="1">
                <a:solidFill>
                  <a:srgbClr val="000000"/>
                </a:solidFill>
              </a:rPr>
              <a:t>Controle</a:t>
            </a:r>
            <a:r>
              <a:rPr lang="en-GB" sz="2400" dirty="0">
                <a:solidFill>
                  <a:srgbClr val="000000"/>
                </a:solidFill>
              </a:rPr>
              <a:t> do </a:t>
            </a:r>
            <a:r>
              <a:rPr lang="en-GB" sz="2400" dirty="0" err="1">
                <a:solidFill>
                  <a:srgbClr val="000000"/>
                </a:solidFill>
              </a:rPr>
              <a:t>câncer</a:t>
            </a:r>
            <a:r>
              <a:rPr lang="en-GB" sz="2400" dirty="0">
                <a:solidFill>
                  <a:srgbClr val="000000"/>
                </a:solidFill>
              </a:rPr>
              <a:t> de </a:t>
            </a:r>
            <a:r>
              <a:rPr lang="en-GB" sz="2400" dirty="0" err="1">
                <a:solidFill>
                  <a:srgbClr val="000000"/>
                </a:solidFill>
              </a:rPr>
              <a:t>colo</a:t>
            </a:r>
            <a:r>
              <a:rPr lang="en-GB" sz="2400" dirty="0">
                <a:solidFill>
                  <a:srgbClr val="000000"/>
                </a:solidFill>
              </a:rPr>
              <a:t> de </a:t>
            </a:r>
            <a:r>
              <a:rPr lang="en-GB" sz="2400" dirty="0" err="1">
                <a:solidFill>
                  <a:srgbClr val="000000"/>
                </a:solidFill>
              </a:rPr>
              <a:t>útero</a:t>
            </a:r>
            <a:r>
              <a:rPr lang="en-GB" sz="2400" dirty="0">
                <a:solidFill>
                  <a:srgbClr val="000000"/>
                </a:solidFill>
              </a:rPr>
              <a:t> e mama</a:t>
            </a:r>
          </a:p>
          <a:p>
            <a:pPr marL="339725" indent="-339725" algn="just">
              <a:lnSpc>
                <a:spcPct val="90000"/>
              </a:lnSpc>
              <a:spcBef>
                <a:spcPts val="800"/>
              </a:spcBef>
              <a:buFont typeface="Calibri" pitchFamily="32"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Constituição</a:t>
            </a:r>
            <a:r>
              <a:rPr lang="en-GB" sz="2400" dirty="0">
                <a:solidFill>
                  <a:srgbClr val="000000"/>
                </a:solidFill>
              </a:rPr>
              <a:t> do </a:t>
            </a:r>
            <a:r>
              <a:rPr lang="en-GB" sz="2400" dirty="0" err="1">
                <a:solidFill>
                  <a:srgbClr val="000000"/>
                </a:solidFill>
              </a:rPr>
              <a:t>Fórum</a:t>
            </a:r>
            <a:r>
              <a:rPr lang="en-GB" sz="2400" dirty="0">
                <a:solidFill>
                  <a:srgbClr val="000000"/>
                </a:solidFill>
              </a:rPr>
              <a:t> de </a:t>
            </a:r>
            <a:r>
              <a:rPr lang="en-GB" sz="2400" dirty="0" err="1">
                <a:solidFill>
                  <a:srgbClr val="000000"/>
                </a:solidFill>
              </a:rPr>
              <a:t>Combate</a:t>
            </a:r>
            <a:r>
              <a:rPr lang="en-GB" sz="2400" dirty="0">
                <a:solidFill>
                  <a:srgbClr val="000000"/>
                </a:solidFill>
              </a:rPr>
              <a:t> à </a:t>
            </a:r>
            <a:r>
              <a:rPr lang="en-GB" sz="2400" dirty="0" err="1">
                <a:solidFill>
                  <a:srgbClr val="000000"/>
                </a:solidFill>
              </a:rPr>
              <a:t>violência</a:t>
            </a:r>
            <a:r>
              <a:rPr lang="en-GB" sz="2400" dirty="0">
                <a:solidFill>
                  <a:srgbClr val="000000"/>
                </a:solidFill>
              </a:rPr>
              <a:t>  </a:t>
            </a:r>
            <a:r>
              <a:rPr lang="en-GB" sz="2400" dirty="0" err="1" smtClean="0">
                <a:solidFill>
                  <a:srgbClr val="000000"/>
                </a:solidFill>
                <a:cs typeface="Arial" charset="0"/>
              </a:rPr>
              <a:t>doméstica</a:t>
            </a:r>
            <a:r>
              <a:rPr lang="en-GB" sz="2400" dirty="0" smtClean="0">
                <a:solidFill>
                  <a:srgbClr val="000000"/>
                </a:solidFill>
                <a:cs typeface="Arial" charset="0"/>
              </a:rPr>
              <a:t> </a:t>
            </a:r>
            <a:r>
              <a:rPr lang="en-GB" sz="2400" dirty="0">
                <a:solidFill>
                  <a:srgbClr val="000000"/>
                </a:solidFill>
                <a:cs typeface="Arial" charset="0"/>
              </a:rPr>
              <a:t>e familiar contra a </a:t>
            </a:r>
            <a:r>
              <a:rPr lang="en-GB" sz="2400" dirty="0" err="1">
                <a:solidFill>
                  <a:srgbClr val="000000"/>
                </a:solidFill>
                <a:cs typeface="Arial" charset="0"/>
              </a:rPr>
              <a:t>mulher</a:t>
            </a:r>
            <a:r>
              <a:rPr lang="en-GB" sz="2400" dirty="0">
                <a:solidFill>
                  <a:srgbClr val="000000"/>
                </a:solidFill>
                <a:cs typeface="Arial" charset="0"/>
              </a:rPr>
              <a:t> </a:t>
            </a:r>
          </a:p>
          <a:p>
            <a:pPr marL="339725" indent="-339725" algn="just">
              <a:lnSpc>
                <a:spcPct val="90000"/>
              </a:lnSpc>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a:solidFill>
                  <a:srgbClr val="000000"/>
                </a:solidFill>
                <a:cs typeface="Arial" charset="0"/>
              </a:rPr>
              <a:t>O </a:t>
            </a:r>
            <a:r>
              <a:rPr lang="en-GB" sz="2400" dirty="0" err="1">
                <a:solidFill>
                  <a:srgbClr val="000000"/>
                </a:solidFill>
                <a:cs typeface="Arial" charset="0"/>
              </a:rPr>
              <a:t>monitoramento</a:t>
            </a:r>
            <a:r>
              <a:rPr lang="en-GB" sz="2400" dirty="0">
                <a:solidFill>
                  <a:srgbClr val="000000"/>
                </a:solidFill>
                <a:cs typeface="Arial" charset="0"/>
              </a:rPr>
              <a:t> </a:t>
            </a:r>
            <a:r>
              <a:rPr lang="en-GB" sz="2400" dirty="0" err="1">
                <a:solidFill>
                  <a:srgbClr val="000000"/>
                </a:solidFill>
                <a:cs typeface="Arial" charset="0"/>
              </a:rPr>
              <a:t>da</a:t>
            </a:r>
            <a:r>
              <a:rPr lang="en-GB" sz="2400" dirty="0">
                <a:solidFill>
                  <a:srgbClr val="000000"/>
                </a:solidFill>
                <a:cs typeface="Arial" charset="0"/>
              </a:rPr>
              <a:t> </a:t>
            </a:r>
            <a:r>
              <a:rPr lang="en-GB" sz="2400" dirty="0" err="1">
                <a:solidFill>
                  <a:srgbClr val="000000"/>
                </a:solidFill>
                <a:cs typeface="Arial" charset="0"/>
              </a:rPr>
              <a:t>utilização</a:t>
            </a:r>
            <a:r>
              <a:rPr lang="en-GB" sz="2400" dirty="0">
                <a:solidFill>
                  <a:srgbClr val="000000"/>
                </a:solidFill>
                <a:cs typeface="Arial" charset="0"/>
              </a:rPr>
              <a:t> </a:t>
            </a:r>
            <a:r>
              <a:rPr lang="en-GB" sz="2400" dirty="0" err="1">
                <a:solidFill>
                  <a:srgbClr val="000000"/>
                </a:solidFill>
                <a:cs typeface="Arial" charset="0"/>
              </a:rPr>
              <a:t>da</a:t>
            </a:r>
            <a:r>
              <a:rPr lang="en-GB" sz="2400" dirty="0">
                <a:solidFill>
                  <a:srgbClr val="000000"/>
                </a:solidFill>
                <a:cs typeface="Arial" charset="0"/>
              </a:rPr>
              <a:t>  </a:t>
            </a:r>
            <a:r>
              <a:rPr lang="en-GB" sz="2400" dirty="0" err="1">
                <a:solidFill>
                  <a:srgbClr val="000000"/>
                </a:solidFill>
                <a:cs typeface="Arial" charset="0"/>
              </a:rPr>
              <a:t>ficha</a:t>
            </a:r>
            <a:r>
              <a:rPr lang="en-GB" sz="2400" dirty="0">
                <a:solidFill>
                  <a:srgbClr val="000000"/>
                </a:solidFill>
                <a:cs typeface="Arial" charset="0"/>
              </a:rPr>
              <a:t> de </a:t>
            </a:r>
            <a:r>
              <a:rPr lang="en-GB" sz="2400" dirty="0" err="1">
                <a:solidFill>
                  <a:srgbClr val="000000"/>
                </a:solidFill>
                <a:cs typeface="Arial" charset="0"/>
              </a:rPr>
              <a:t>notificação</a:t>
            </a:r>
            <a:r>
              <a:rPr lang="en-GB" sz="2400" dirty="0">
                <a:solidFill>
                  <a:srgbClr val="000000"/>
                </a:solidFill>
                <a:cs typeface="Arial" charset="0"/>
              </a:rPr>
              <a:t> de </a:t>
            </a:r>
            <a:r>
              <a:rPr lang="en-GB" sz="2400" dirty="0" err="1">
                <a:solidFill>
                  <a:srgbClr val="000000"/>
                </a:solidFill>
                <a:cs typeface="Arial" charset="0"/>
              </a:rPr>
              <a:t>violência</a:t>
            </a:r>
            <a:r>
              <a:rPr lang="en-GB" sz="2400" dirty="0">
                <a:solidFill>
                  <a:srgbClr val="000000"/>
                </a:solidFill>
                <a:cs typeface="Arial" charset="0"/>
              </a:rPr>
              <a:t> contra a </a:t>
            </a:r>
            <a:r>
              <a:rPr lang="en-GB" sz="2400" dirty="0" err="1">
                <a:solidFill>
                  <a:srgbClr val="000000"/>
                </a:solidFill>
                <a:cs typeface="Arial" charset="0"/>
              </a:rPr>
              <a:t>Mulher</a:t>
            </a:r>
            <a:endParaRPr lang="en-GB" sz="2400" dirty="0">
              <a:solidFill>
                <a:srgbClr val="000000"/>
              </a:solidFill>
              <a:cs typeface="Arial" charset="0"/>
            </a:endParaRPr>
          </a:p>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Oficina</a:t>
            </a:r>
            <a:r>
              <a:rPr lang="en-GB" sz="2400" dirty="0">
                <a:solidFill>
                  <a:srgbClr val="000000"/>
                </a:solidFill>
              </a:rPr>
              <a:t> </a:t>
            </a:r>
            <a:r>
              <a:rPr lang="en-GB" sz="2400" dirty="0" err="1">
                <a:solidFill>
                  <a:srgbClr val="000000"/>
                </a:solidFill>
              </a:rPr>
              <a:t>para</a:t>
            </a:r>
            <a:r>
              <a:rPr lang="en-GB" sz="2400" dirty="0">
                <a:solidFill>
                  <a:srgbClr val="000000"/>
                </a:solidFill>
              </a:rPr>
              <a:t> a </a:t>
            </a:r>
            <a:r>
              <a:rPr lang="en-GB" sz="2400" dirty="0" err="1">
                <a:solidFill>
                  <a:srgbClr val="000000"/>
                </a:solidFill>
              </a:rPr>
              <a:t>construção</a:t>
            </a:r>
            <a:r>
              <a:rPr lang="en-GB" sz="2400" dirty="0">
                <a:solidFill>
                  <a:srgbClr val="000000"/>
                </a:solidFill>
              </a:rPr>
              <a:t> </a:t>
            </a:r>
            <a:r>
              <a:rPr lang="en-GB" sz="2400" dirty="0" err="1">
                <a:solidFill>
                  <a:srgbClr val="000000"/>
                </a:solidFill>
              </a:rPr>
              <a:t>da</a:t>
            </a:r>
            <a:r>
              <a:rPr lang="en-GB" sz="2400" dirty="0">
                <a:solidFill>
                  <a:srgbClr val="000000"/>
                </a:solidFill>
              </a:rPr>
              <a:t> </a:t>
            </a:r>
            <a:r>
              <a:rPr lang="en-GB" sz="2400" dirty="0" err="1">
                <a:solidFill>
                  <a:srgbClr val="000000"/>
                </a:solidFill>
              </a:rPr>
              <a:t>Rede</a:t>
            </a:r>
            <a:r>
              <a:rPr lang="en-GB" sz="2400" dirty="0">
                <a:solidFill>
                  <a:srgbClr val="000000"/>
                </a:solidFill>
              </a:rPr>
              <a:t> </a:t>
            </a:r>
            <a:r>
              <a:rPr lang="en-GB" sz="2400" dirty="0" err="1">
                <a:solidFill>
                  <a:srgbClr val="000000"/>
                </a:solidFill>
              </a:rPr>
              <a:t>Cegonha</a:t>
            </a:r>
            <a:r>
              <a:rPr lang="en-GB" sz="2400" dirty="0">
                <a:solidFill>
                  <a:srgbClr val="000000"/>
                </a:solidFill>
              </a:rPr>
              <a:t> </a:t>
            </a:r>
            <a:r>
              <a:rPr lang="en-GB" sz="2400" dirty="0" err="1">
                <a:solidFill>
                  <a:srgbClr val="000000"/>
                </a:solidFill>
              </a:rPr>
              <a:t>na</a:t>
            </a:r>
            <a:r>
              <a:rPr lang="en-GB" sz="2400" dirty="0">
                <a:solidFill>
                  <a:srgbClr val="000000"/>
                </a:solidFill>
              </a:rPr>
              <a:t> </a:t>
            </a:r>
            <a:r>
              <a:rPr lang="en-GB" sz="2400" dirty="0" err="1">
                <a:solidFill>
                  <a:srgbClr val="000000"/>
                </a:solidFill>
              </a:rPr>
              <a:t>Região</a:t>
            </a:r>
            <a:r>
              <a:rPr lang="en-GB" sz="2400" dirty="0">
                <a:solidFill>
                  <a:srgbClr val="000000"/>
                </a:solidFill>
              </a:rPr>
              <a:t> </a:t>
            </a:r>
            <a:r>
              <a:rPr lang="en-GB" sz="2400" dirty="0" err="1">
                <a:solidFill>
                  <a:srgbClr val="000000"/>
                </a:solidFill>
              </a:rPr>
              <a:t>Metropolitana</a:t>
            </a:r>
            <a:r>
              <a:rPr lang="en-GB" sz="2400" dirty="0">
                <a:solidFill>
                  <a:srgbClr val="000000"/>
                </a:solidFill>
              </a:rPr>
              <a:t> e </a:t>
            </a:r>
            <a:r>
              <a:rPr lang="en-GB" sz="2400" dirty="0" err="1">
                <a:solidFill>
                  <a:srgbClr val="000000"/>
                </a:solidFill>
              </a:rPr>
              <a:t>Fórum</a:t>
            </a:r>
            <a:r>
              <a:rPr lang="en-GB" sz="2400" dirty="0">
                <a:solidFill>
                  <a:srgbClr val="000000"/>
                </a:solidFill>
              </a:rPr>
              <a:t> </a:t>
            </a:r>
            <a:r>
              <a:rPr lang="en-GB" sz="2400" dirty="0" err="1">
                <a:solidFill>
                  <a:srgbClr val="000000"/>
                </a:solidFill>
              </a:rPr>
              <a:t>Perinatal</a:t>
            </a:r>
            <a:endParaRPr lang="en-GB" sz="2400" dirty="0">
              <a:solidFill>
                <a:srgbClr val="000000"/>
              </a:solidFill>
            </a:endParaRPr>
          </a:p>
          <a:p>
            <a:pPr marL="339725" indent="-339725">
              <a:buFont typeface="Calibri" pitchFamily="32"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F</a:t>
            </a:r>
            <a:r>
              <a:rPr lang="en-GB" sz="2400" dirty="0" err="1" smtClean="0">
                <a:solidFill>
                  <a:srgbClr val="000000"/>
                </a:solidFill>
              </a:rPr>
              <a:t>ormação</a:t>
            </a:r>
            <a:r>
              <a:rPr lang="en-GB" sz="2400" dirty="0" smtClean="0">
                <a:solidFill>
                  <a:srgbClr val="000000"/>
                </a:solidFill>
              </a:rPr>
              <a:t> </a:t>
            </a:r>
            <a:r>
              <a:rPr lang="en-GB" sz="2400" dirty="0">
                <a:solidFill>
                  <a:srgbClr val="000000"/>
                </a:solidFill>
              </a:rPr>
              <a:t>de </a:t>
            </a:r>
            <a:r>
              <a:rPr lang="en-GB" sz="2400" dirty="0" err="1">
                <a:solidFill>
                  <a:srgbClr val="000000"/>
                </a:solidFill>
              </a:rPr>
              <a:t>Tutores</a:t>
            </a:r>
            <a:r>
              <a:rPr lang="en-GB" sz="2400" dirty="0">
                <a:solidFill>
                  <a:srgbClr val="000000"/>
                </a:solidFill>
              </a:rPr>
              <a:t> </a:t>
            </a:r>
            <a:r>
              <a:rPr lang="en-GB" sz="2400" dirty="0" err="1">
                <a:solidFill>
                  <a:srgbClr val="000000"/>
                </a:solidFill>
              </a:rPr>
              <a:t>para</a:t>
            </a:r>
            <a:r>
              <a:rPr lang="en-GB" sz="2400" dirty="0">
                <a:solidFill>
                  <a:srgbClr val="000000"/>
                </a:solidFill>
              </a:rPr>
              <a:t> o </a:t>
            </a:r>
            <a:r>
              <a:rPr lang="en-GB" sz="2400" dirty="0" err="1">
                <a:solidFill>
                  <a:srgbClr val="000000"/>
                </a:solidFill>
              </a:rPr>
              <a:t>controle</a:t>
            </a:r>
            <a:r>
              <a:rPr lang="en-GB" sz="2400" dirty="0">
                <a:solidFill>
                  <a:srgbClr val="000000"/>
                </a:solidFill>
              </a:rPr>
              <a:t> </a:t>
            </a:r>
            <a:r>
              <a:rPr lang="en-GB" sz="2400" dirty="0" err="1">
                <a:solidFill>
                  <a:srgbClr val="000000"/>
                </a:solidFill>
              </a:rPr>
              <a:t>da</a:t>
            </a:r>
            <a:r>
              <a:rPr lang="en-GB" sz="2400" dirty="0">
                <a:solidFill>
                  <a:srgbClr val="000000"/>
                </a:solidFill>
              </a:rPr>
              <a:t> </a:t>
            </a:r>
            <a:r>
              <a:rPr lang="en-GB" sz="2400" dirty="0" err="1">
                <a:solidFill>
                  <a:srgbClr val="000000"/>
                </a:solidFill>
              </a:rPr>
              <a:t>qualidade</a:t>
            </a:r>
            <a:r>
              <a:rPr lang="en-GB" sz="2400" dirty="0">
                <a:solidFill>
                  <a:srgbClr val="000000"/>
                </a:solidFill>
              </a:rPr>
              <a:t> de </a:t>
            </a:r>
            <a:r>
              <a:rPr lang="en-GB" sz="2400" dirty="0" err="1">
                <a:solidFill>
                  <a:srgbClr val="000000"/>
                </a:solidFill>
              </a:rPr>
              <a:t>leite</a:t>
            </a:r>
            <a:r>
              <a:rPr lang="en-GB" sz="2400" dirty="0">
                <a:solidFill>
                  <a:srgbClr val="000000"/>
                </a:solidFill>
              </a:rPr>
              <a:t> </a:t>
            </a:r>
            <a:r>
              <a:rPr lang="en-GB" sz="2400" dirty="0" err="1">
                <a:solidFill>
                  <a:srgbClr val="000000"/>
                </a:solidFill>
              </a:rPr>
              <a:t>humano</a:t>
            </a:r>
            <a:endParaRPr lang="en-GB" sz="2400" dirty="0">
              <a:solidFill>
                <a:srgbClr val="000000"/>
              </a:solidFill>
            </a:endParaRPr>
          </a:p>
          <a:p>
            <a: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endParaRPr>
          </a:p>
          <a:p>
            <a:pPr marL="339725" indent="-339725" algn="just">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cs typeface="Arial" charset="0"/>
            </a:endParaRPr>
          </a:p>
          <a:p>
            <a:pPr marL="339725" indent="-339725" algn="just">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cs typeface="Arial" charset="0"/>
            </a:endParaRPr>
          </a:p>
          <a:p>
            <a:pPr marL="339725" indent="-339725" algn="just">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cs typeface="Arial" charset="0"/>
            </a:endParaRPr>
          </a:p>
          <a:p>
            <a:pPr marL="339725" indent="-339725" algn="just">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28589"/>
            <a:ext cx="8228013" cy="1433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INVESTIMENTO</a:t>
            </a:r>
            <a:endParaRPr lang="en-GB" b="1" dirty="0"/>
          </a:p>
        </p:txBody>
      </p:sp>
      <p:sp>
        <p:nvSpPr>
          <p:cNvPr id="18434" name="Rectangle 2"/>
          <p:cNvSpPr>
            <a:spLocks noGrp="1" noChangeArrowheads="1"/>
          </p:cNvSpPr>
          <p:nvPr>
            <p:ph idx="1"/>
          </p:nvPr>
        </p:nvSpPr>
        <p:spPr>
          <a:xfrm>
            <a:off x="457200" y="1600201"/>
            <a:ext cx="8228013" cy="4524375"/>
          </a:xfrm>
          <a:ln/>
        </p:spPr>
        <p:txBody>
          <a:bodyPr/>
          <a:lstStyle/>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Repasse Estadual</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Competência Abril/2011: R$ 6.878.582,13</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Até Dezembro/2011: R$ 20.635.746,39 </a:t>
            </a:r>
          </a:p>
          <a:p>
            <a:pPr>
              <a:lnSpc>
                <a:spcPct val="9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Programado:</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2012: R$ 28.738.118,28</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2013: R$ 30.173.631,09</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2014: R$ 31.681.084,10</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a:t>2015: R$ 33.263.829,05</a:t>
            </a:r>
          </a:p>
          <a:p>
            <a:pPr>
              <a:lnSpc>
                <a:spcPct val="90000"/>
              </a:lnSpc>
              <a:buFont typeface="Arial"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b="1"/>
              <a:t>Total: R$ 123.751.961,42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smtClean="0">
                <a:solidFill>
                  <a:srgbClr val="000000"/>
                </a:solidFill>
              </a:rPr>
              <a:t>DESAFIOS</a:t>
            </a:r>
            <a:endParaRPr lang="en-GB" sz="4400" b="1" dirty="0">
              <a:solidFill>
                <a:srgbClr val="000000"/>
              </a:solidFill>
            </a:endParaRPr>
          </a:p>
        </p:txBody>
      </p:sp>
      <p:sp>
        <p:nvSpPr>
          <p:cNvPr id="19458" name="Text Box 2"/>
          <p:cNvSpPr txBox="1">
            <a:spLocks noChangeArrowheads="1"/>
          </p:cNvSpPr>
          <p:nvPr/>
        </p:nvSpPr>
        <p:spPr bwMode="auto">
          <a:xfrm>
            <a:off x="457200" y="1600201"/>
            <a:ext cx="8229600" cy="5321300"/>
          </a:xfrm>
          <a:prstGeom prst="rect">
            <a:avLst/>
          </a:prstGeom>
          <a:noFill/>
          <a:ln w="9525">
            <a:noFill/>
            <a:round/>
            <a:headEnd/>
            <a:tailEnd/>
          </a:ln>
          <a:effectLst/>
        </p:spPr>
        <p:txBody>
          <a:bodyPr lIns="90000" tIns="46800" rIns="90000" bIns="46800"/>
          <a:lstStyle/>
          <a:p>
            <a:pPr marL="339725" indent="-339725" algn="just">
              <a:lnSpc>
                <a:spcPct val="90000"/>
              </a:lnSpc>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cs typeface="Arial" charset="0"/>
              </a:rPr>
              <a:t>Ampliar</a:t>
            </a:r>
            <a:r>
              <a:rPr lang="en-GB" sz="2400" dirty="0">
                <a:solidFill>
                  <a:srgbClr val="000000"/>
                </a:solidFill>
                <a:cs typeface="Arial" charset="0"/>
              </a:rPr>
              <a:t> e </a:t>
            </a:r>
            <a:r>
              <a:rPr lang="en-GB" sz="2400" dirty="0" err="1">
                <a:solidFill>
                  <a:srgbClr val="000000"/>
                </a:solidFill>
                <a:cs typeface="Arial" charset="0"/>
              </a:rPr>
              <a:t>qualificar</a:t>
            </a:r>
            <a:r>
              <a:rPr lang="en-GB" sz="2400" dirty="0">
                <a:solidFill>
                  <a:srgbClr val="000000"/>
                </a:solidFill>
                <a:cs typeface="Arial" charset="0"/>
              </a:rPr>
              <a:t> a </a:t>
            </a:r>
            <a:r>
              <a:rPr lang="en-GB" sz="2400" dirty="0" err="1">
                <a:solidFill>
                  <a:srgbClr val="000000"/>
                </a:solidFill>
                <a:cs typeface="Arial" charset="0"/>
              </a:rPr>
              <a:t>atenção</a:t>
            </a:r>
            <a:r>
              <a:rPr lang="en-GB" sz="2400" dirty="0">
                <a:solidFill>
                  <a:srgbClr val="000000"/>
                </a:solidFill>
                <a:cs typeface="Arial" charset="0"/>
              </a:rPr>
              <a:t> integral à </a:t>
            </a:r>
            <a:r>
              <a:rPr lang="en-GB" sz="2400" dirty="0" err="1">
                <a:solidFill>
                  <a:srgbClr val="000000"/>
                </a:solidFill>
                <a:cs typeface="Arial" charset="0"/>
              </a:rPr>
              <a:t>saúde</a:t>
            </a:r>
            <a:r>
              <a:rPr lang="en-GB" sz="2400" dirty="0">
                <a:solidFill>
                  <a:srgbClr val="000000"/>
                </a:solidFill>
                <a:cs typeface="Arial" charset="0"/>
              </a:rPr>
              <a:t>  de </a:t>
            </a:r>
            <a:r>
              <a:rPr lang="en-GB" sz="2400" dirty="0" err="1">
                <a:solidFill>
                  <a:srgbClr val="000000"/>
                </a:solidFill>
                <a:cs typeface="Arial" charset="0"/>
              </a:rPr>
              <a:t>grupos</a:t>
            </a:r>
            <a:r>
              <a:rPr lang="en-GB" sz="2400" dirty="0">
                <a:solidFill>
                  <a:srgbClr val="000000"/>
                </a:solidFill>
                <a:cs typeface="Arial" charset="0"/>
              </a:rPr>
              <a:t> </a:t>
            </a:r>
            <a:r>
              <a:rPr lang="en-GB" sz="2400" dirty="0" err="1">
                <a:solidFill>
                  <a:srgbClr val="000000"/>
                </a:solidFill>
                <a:cs typeface="Arial" charset="0"/>
              </a:rPr>
              <a:t>da</a:t>
            </a:r>
            <a:r>
              <a:rPr lang="en-GB" sz="2400" dirty="0">
                <a:solidFill>
                  <a:srgbClr val="000000"/>
                </a:solidFill>
                <a:cs typeface="Arial" charset="0"/>
              </a:rPr>
              <a:t> </a:t>
            </a:r>
            <a:r>
              <a:rPr lang="en-GB" sz="2400" dirty="0" err="1">
                <a:solidFill>
                  <a:srgbClr val="000000"/>
                </a:solidFill>
                <a:cs typeface="Arial" charset="0"/>
              </a:rPr>
              <a:t>população</a:t>
            </a:r>
            <a:r>
              <a:rPr lang="en-GB" sz="2400" dirty="0">
                <a:solidFill>
                  <a:srgbClr val="000000"/>
                </a:solidFill>
                <a:cs typeface="Arial" charset="0"/>
              </a:rPr>
              <a:t> </a:t>
            </a:r>
            <a:r>
              <a:rPr lang="en-GB" sz="2400" dirty="0" err="1">
                <a:solidFill>
                  <a:srgbClr val="000000"/>
                </a:solidFill>
                <a:cs typeface="Arial" charset="0"/>
              </a:rPr>
              <a:t>feminina</a:t>
            </a:r>
            <a:r>
              <a:rPr lang="en-GB" sz="2400" dirty="0">
                <a:solidFill>
                  <a:srgbClr val="000000"/>
                </a:solidFill>
                <a:cs typeface="Arial" charset="0"/>
              </a:rPr>
              <a:t>, </a:t>
            </a:r>
            <a:r>
              <a:rPr lang="en-GB" sz="2400" dirty="0" err="1">
                <a:solidFill>
                  <a:srgbClr val="000000"/>
                </a:solidFill>
                <a:cs typeface="Arial" charset="0"/>
              </a:rPr>
              <a:t>ainda</a:t>
            </a:r>
            <a:r>
              <a:rPr lang="en-GB" sz="2400" dirty="0">
                <a:solidFill>
                  <a:srgbClr val="000000"/>
                </a:solidFill>
                <a:cs typeface="Arial" charset="0"/>
              </a:rPr>
              <a:t> </a:t>
            </a:r>
            <a:r>
              <a:rPr lang="en-GB" sz="2400" dirty="0" err="1">
                <a:solidFill>
                  <a:srgbClr val="000000"/>
                </a:solidFill>
                <a:cs typeface="Arial" charset="0"/>
              </a:rPr>
              <a:t>não</a:t>
            </a:r>
            <a:r>
              <a:rPr lang="en-GB" sz="2400" dirty="0">
                <a:solidFill>
                  <a:srgbClr val="000000"/>
                </a:solidFill>
                <a:cs typeface="Arial" charset="0"/>
              </a:rPr>
              <a:t> </a:t>
            </a:r>
            <a:r>
              <a:rPr lang="en-GB" sz="2400" dirty="0" err="1">
                <a:solidFill>
                  <a:srgbClr val="000000"/>
                </a:solidFill>
                <a:cs typeface="Arial" charset="0"/>
              </a:rPr>
              <a:t>considerados</a:t>
            </a:r>
            <a:r>
              <a:rPr lang="en-GB" sz="2400" dirty="0">
                <a:solidFill>
                  <a:srgbClr val="000000"/>
                </a:solidFill>
                <a:cs typeface="Arial" charset="0"/>
              </a:rPr>
              <a:t> </a:t>
            </a:r>
            <a:r>
              <a:rPr lang="en-GB" sz="2400" dirty="0" err="1">
                <a:solidFill>
                  <a:srgbClr val="000000"/>
                </a:solidFill>
                <a:cs typeface="Arial" charset="0"/>
              </a:rPr>
              <a:t>devidamente</a:t>
            </a:r>
            <a:r>
              <a:rPr lang="en-GB" sz="2400" dirty="0">
                <a:solidFill>
                  <a:srgbClr val="000000"/>
                </a:solidFill>
                <a:cs typeface="Arial" charset="0"/>
              </a:rPr>
              <a:t> </a:t>
            </a:r>
            <a:r>
              <a:rPr lang="en-GB" sz="2400" dirty="0" err="1">
                <a:solidFill>
                  <a:srgbClr val="000000"/>
                </a:solidFill>
                <a:cs typeface="Arial" charset="0"/>
              </a:rPr>
              <a:t>nas</a:t>
            </a:r>
            <a:r>
              <a:rPr lang="en-GB" sz="2400" dirty="0">
                <a:solidFill>
                  <a:srgbClr val="000000"/>
                </a:solidFill>
                <a:cs typeface="Arial" charset="0"/>
              </a:rPr>
              <a:t> </a:t>
            </a:r>
            <a:r>
              <a:rPr lang="en-GB" sz="2400" dirty="0" err="1">
                <a:solidFill>
                  <a:srgbClr val="000000"/>
                </a:solidFill>
                <a:cs typeface="Arial" charset="0"/>
              </a:rPr>
              <a:t>políticas</a:t>
            </a:r>
            <a:r>
              <a:rPr lang="en-GB" sz="2400" dirty="0">
                <a:solidFill>
                  <a:srgbClr val="000000"/>
                </a:solidFill>
                <a:cs typeface="Arial" charset="0"/>
              </a:rPr>
              <a:t> </a:t>
            </a:r>
            <a:r>
              <a:rPr lang="en-GB" sz="2400" dirty="0" err="1">
                <a:solidFill>
                  <a:srgbClr val="000000"/>
                </a:solidFill>
                <a:cs typeface="Arial" charset="0"/>
              </a:rPr>
              <a:t>públicas</a:t>
            </a:r>
            <a:r>
              <a:rPr lang="en-GB" sz="2400" dirty="0">
                <a:solidFill>
                  <a:srgbClr val="000000"/>
                </a:solidFill>
              </a:rPr>
              <a:t> .</a:t>
            </a:r>
            <a:r>
              <a:rPr lang="en-GB" sz="2400" dirty="0">
                <a:solidFill>
                  <a:srgbClr val="000000"/>
                </a:solidFill>
                <a:latin typeface="Arial" charset="0"/>
                <a:cs typeface="Arial" charset="0"/>
              </a:rPr>
              <a:t> </a:t>
            </a:r>
          </a:p>
          <a:p>
            <a:pPr marL="339725" indent="-339725" algn="just">
              <a:lnSpc>
                <a:spcPct val="90000"/>
              </a:lnSpc>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smtClean="0">
                <a:solidFill>
                  <a:srgbClr val="000000"/>
                </a:solidFill>
                <a:cs typeface="Arial" charset="0"/>
              </a:rPr>
              <a:t>Reduzir</a:t>
            </a:r>
            <a:r>
              <a:rPr lang="en-GB" sz="2400" dirty="0" smtClean="0">
                <a:solidFill>
                  <a:srgbClr val="000000"/>
                </a:solidFill>
                <a:cs typeface="Arial" charset="0"/>
              </a:rPr>
              <a:t> </a:t>
            </a:r>
            <a:r>
              <a:rPr lang="en-GB" sz="2400" dirty="0">
                <a:solidFill>
                  <a:srgbClr val="000000"/>
                </a:solidFill>
                <a:cs typeface="Arial" charset="0"/>
              </a:rPr>
              <a:t>a Morbimortalidade </a:t>
            </a:r>
            <a:r>
              <a:rPr lang="en-GB" sz="2400" dirty="0" err="1">
                <a:solidFill>
                  <a:srgbClr val="000000"/>
                </a:solidFill>
                <a:cs typeface="Arial" charset="0"/>
              </a:rPr>
              <a:t>por</a:t>
            </a:r>
            <a:r>
              <a:rPr lang="en-GB" sz="2400" dirty="0">
                <a:solidFill>
                  <a:srgbClr val="000000"/>
                </a:solidFill>
                <a:cs typeface="Arial" charset="0"/>
              </a:rPr>
              <a:t> </a:t>
            </a:r>
            <a:r>
              <a:rPr lang="en-GB" sz="2400" dirty="0" err="1">
                <a:solidFill>
                  <a:srgbClr val="000000"/>
                </a:solidFill>
                <a:cs typeface="Arial" charset="0"/>
              </a:rPr>
              <a:t>Câncer</a:t>
            </a:r>
            <a:r>
              <a:rPr lang="en-GB" sz="2400" dirty="0">
                <a:solidFill>
                  <a:srgbClr val="000000"/>
                </a:solidFill>
                <a:cs typeface="Arial" charset="0"/>
              </a:rPr>
              <a:t> </a:t>
            </a:r>
            <a:r>
              <a:rPr lang="en-GB" sz="2400" dirty="0" err="1">
                <a:solidFill>
                  <a:srgbClr val="000000"/>
                </a:solidFill>
                <a:cs typeface="Arial" charset="0"/>
              </a:rPr>
              <a:t>Cérvico</a:t>
            </a:r>
            <a:r>
              <a:rPr lang="en-GB" sz="2400" dirty="0">
                <a:solidFill>
                  <a:srgbClr val="000000"/>
                </a:solidFill>
                <a:cs typeface="Arial" charset="0"/>
              </a:rPr>
              <a:t> – </a:t>
            </a:r>
            <a:r>
              <a:rPr lang="en-GB" sz="2400" dirty="0" err="1">
                <a:solidFill>
                  <a:srgbClr val="000000"/>
                </a:solidFill>
                <a:cs typeface="Arial" charset="0"/>
              </a:rPr>
              <a:t>Uterino</a:t>
            </a:r>
            <a:r>
              <a:rPr lang="en-GB" sz="2400" dirty="0">
                <a:solidFill>
                  <a:srgbClr val="000000"/>
                </a:solidFill>
                <a:cs typeface="Arial" charset="0"/>
              </a:rPr>
              <a:t> e a </a:t>
            </a:r>
            <a:r>
              <a:rPr lang="en-GB" sz="2400" dirty="0" err="1">
                <a:solidFill>
                  <a:srgbClr val="000000"/>
                </a:solidFill>
                <a:cs typeface="Arial" charset="0"/>
              </a:rPr>
              <a:t>Mortalidade</a:t>
            </a:r>
            <a:r>
              <a:rPr lang="en-GB" sz="2400" dirty="0">
                <a:solidFill>
                  <a:srgbClr val="000000"/>
                </a:solidFill>
                <a:cs typeface="Arial" charset="0"/>
              </a:rPr>
              <a:t> </a:t>
            </a:r>
            <a:r>
              <a:rPr lang="en-GB" sz="2400" dirty="0" err="1">
                <a:solidFill>
                  <a:srgbClr val="000000"/>
                </a:solidFill>
                <a:cs typeface="Arial" charset="0"/>
              </a:rPr>
              <a:t>por</a:t>
            </a:r>
            <a:r>
              <a:rPr lang="en-GB" sz="2400" dirty="0">
                <a:solidFill>
                  <a:srgbClr val="000000"/>
                </a:solidFill>
                <a:cs typeface="Arial" charset="0"/>
              </a:rPr>
              <a:t> </a:t>
            </a:r>
            <a:r>
              <a:rPr lang="en-GB" sz="2400" dirty="0" err="1">
                <a:solidFill>
                  <a:srgbClr val="000000"/>
                </a:solidFill>
                <a:cs typeface="Arial" charset="0"/>
              </a:rPr>
              <a:t>Câncer</a:t>
            </a:r>
            <a:r>
              <a:rPr lang="en-GB" sz="2400" dirty="0">
                <a:solidFill>
                  <a:srgbClr val="000000"/>
                </a:solidFill>
                <a:cs typeface="Arial" charset="0"/>
              </a:rPr>
              <a:t> de Mama </a:t>
            </a:r>
            <a:r>
              <a:rPr lang="en-GB" sz="2400" dirty="0" err="1">
                <a:solidFill>
                  <a:srgbClr val="000000"/>
                </a:solidFill>
                <a:cs typeface="Arial" charset="0"/>
              </a:rPr>
              <a:t>na</a:t>
            </a:r>
            <a:r>
              <a:rPr lang="en-GB" sz="2400" dirty="0">
                <a:solidFill>
                  <a:srgbClr val="000000"/>
                </a:solidFill>
                <a:cs typeface="Arial" charset="0"/>
              </a:rPr>
              <a:t> </a:t>
            </a:r>
            <a:r>
              <a:rPr lang="en-GB" sz="2400" dirty="0" err="1">
                <a:solidFill>
                  <a:srgbClr val="000000"/>
                </a:solidFill>
                <a:cs typeface="Arial" charset="0"/>
              </a:rPr>
              <a:t>população</a:t>
            </a:r>
            <a:r>
              <a:rPr lang="en-GB" sz="2400" dirty="0">
                <a:solidFill>
                  <a:srgbClr val="000000"/>
                </a:solidFill>
                <a:cs typeface="Arial" charset="0"/>
              </a:rPr>
              <a:t> </a:t>
            </a:r>
            <a:r>
              <a:rPr lang="en-GB" sz="2400" dirty="0" err="1">
                <a:solidFill>
                  <a:srgbClr val="000000"/>
                </a:solidFill>
                <a:cs typeface="Arial" charset="0"/>
              </a:rPr>
              <a:t>feminina</a:t>
            </a:r>
            <a:endParaRPr lang="en-GB" sz="2400" dirty="0">
              <a:solidFill>
                <a:srgbClr val="000000"/>
              </a:solidFill>
              <a:cs typeface="Arial" charset="0"/>
            </a:endParaRPr>
          </a:p>
          <a:p>
            <a:pPr marL="339725" indent="-339725" algn="just">
              <a:lnSpc>
                <a:spcPct val="90000"/>
              </a:lnSpc>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dirty="0" err="1">
                <a:solidFill>
                  <a:srgbClr val="000000"/>
                </a:solidFill>
              </a:rPr>
              <a:t>Implantar</a:t>
            </a:r>
            <a:r>
              <a:rPr lang="en-GB" sz="2400" dirty="0">
                <a:solidFill>
                  <a:srgbClr val="000000"/>
                </a:solidFill>
              </a:rPr>
              <a:t> o </a:t>
            </a:r>
            <a:r>
              <a:rPr lang="en-GB" sz="2400" dirty="0" err="1">
                <a:solidFill>
                  <a:srgbClr val="000000"/>
                </a:solidFill>
              </a:rPr>
              <a:t>Monitoramento</a:t>
            </a:r>
            <a:r>
              <a:rPr lang="en-GB" sz="2400" dirty="0">
                <a:solidFill>
                  <a:srgbClr val="000000"/>
                </a:solidFill>
              </a:rPr>
              <a:t> </a:t>
            </a:r>
            <a:r>
              <a:rPr lang="en-GB" sz="2400" dirty="0" err="1">
                <a:solidFill>
                  <a:srgbClr val="000000"/>
                </a:solidFill>
              </a:rPr>
              <a:t>Externo</a:t>
            </a:r>
            <a:r>
              <a:rPr lang="en-GB" sz="2400" dirty="0">
                <a:solidFill>
                  <a:srgbClr val="000000"/>
                </a:solidFill>
              </a:rPr>
              <a:t> e </a:t>
            </a:r>
            <a:r>
              <a:rPr lang="en-GB" sz="2400" dirty="0" err="1">
                <a:solidFill>
                  <a:srgbClr val="000000"/>
                </a:solidFill>
              </a:rPr>
              <a:t>Interno</a:t>
            </a:r>
            <a:r>
              <a:rPr lang="en-GB" sz="2400" dirty="0">
                <a:solidFill>
                  <a:srgbClr val="000000"/>
                </a:solidFill>
              </a:rPr>
              <a:t> de </a:t>
            </a:r>
            <a:r>
              <a:rPr lang="en-GB" sz="2400" dirty="0" err="1">
                <a:solidFill>
                  <a:srgbClr val="000000"/>
                </a:solidFill>
              </a:rPr>
              <a:t>Qualidade</a:t>
            </a:r>
            <a:r>
              <a:rPr lang="en-GB" sz="2400" dirty="0">
                <a:solidFill>
                  <a:srgbClr val="000000"/>
                </a:solidFill>
              </a:rPr>
              <a:t> </a:t>
            </a:r>
            <a:r>
              <a:rPr lang="en-GB" sz="2400" dirty="0" err="1">
                <a:solidFill>
                  <a:srgbClr val="000000"/>
                </a:solidFill>
              </a:rPr>
              <a:t>nos</a:t>
            </a:r>
            <a:r>
              <a:rPr lang="en-GB" sz="2400" dirty="0">
                <a:solidFill>
                  <a:srgbClr val="000000"/>
                </a:solidFill>
              </a:rPr>
              <a:t> </a:t>
            </a:r>
            <a:r>
              <a:rPr lang="en-GB" sz="2400" dirty="0" err="1">
                <a:solidFill>
                  <a:srgbClr val="000000"/>
                </a:solidFill>
              </a:rPr>
              <a:t>laboratórios</a:t>
            </a:r>
            <a:r>
              <a:rPr lang="en-GB" sz="2400" dirty="0">
                <a:solidFill>
                  <a:srgbClr val="000000"/>
                </a:solidFill>
              </a:rPr>
              <a:t> com </a:t>
            </a:r>
            <a:r>
              <a:rPr lang="en-GB" sz="2400" dirty="0" err="1">
                <a:solidFill>
                  <a:srgbClr val="000000"/>
                </a:solidFill>
              </a:rPr>
              <a:t>exames</a:t>
            </a:r>
            <a:r>
              <a:rPr lang="en-GB" sz="2400" dirty="0">
                <a:solidFill>
                  <a:srgbClr val="000000"/>
                </a:solidFill>
              </a:rPr>
              <a:t> </a:t>
            </a:r>
            <a:r>
              <a:rPr lang="en-GB" sz="2400" dirty="0" err="1">
                <a:solidFill>
                  <a:srgbClr val="000000"/>
                </a:solidFill>
              </a:rPr>
              <a:t>citopatológicos</a:t>
            </a:r>
            <a:r>
              <a:rPr lang="en-GB" sz="2400" dirty="0">
                <a:solidFill>
                  <a:srgbClr val="000000"/>
                </a:solidFill>
              </a:rPr>
              <a:t> do </a:t>
            </a:r>
            <a:r>
              <a:rPr lang="en-GB" sz="2400" dirty="0" err="1">
                <a:solidFill>
                  <a:srgbClr val="000000"/>
                </a:solidFill>
              </a:rPr>
              <a:t>colo</a:t>
            </a:r>
            <a:r>
              <a:rPr lang="en-GB" sz="2400" dirty="0">
                <a:solidFill>
                  <a:srgbClr val="000000"/>
                </a:solidFill>
              </a:rPr>
              <a:t> de </a:t>
            </a:r>
            <a:r>
              <a:rPr lang="en-GB" sz="2400" dirty="0" err="1">
                <a:solidFill>
                  <a:srgbClr val="000000"/>
                </a:solidFill>
              </a:rPr>
              <a:t>útero</a:t>
            </a:r>
            <a:r>
              <a:rPr lang="en-GB" sz="2400" dirty="0">
                <a:solidFill>
                  <a:srgbClr val="000000"/>
                </a:solidFill>
              </a:rPr>
              <a:t> </a:t>
            </a:r>
            <a:r>
              <a:rPr lang="en-GB" sz="2400" dirty="0" err="1">
                <a:solidFill>
                  <a:srgbClr val="000000"/>
                </a:solidFill>
              </a:rPr>
              <a:t>na</a:t>
            </a:r>
            <a:r>
              <a:rPr lang="en-GB" sz="2400" dirty="0">
                <a:solidFill>
                  <a:srgbClr val="000000"/>
                </a:solidFill>
              </a:rPr>
              <a:t> </a:t>
            </a:r>
            <a:r>
              <a:rPr lang="en-GB" sz="2400" dirty="0" err="1">
                <a:solidFill>
                  <a:srgbClr val="000000"/>
                </a:solidFill>
              </a:rPr>
              <a:t>rede</a:t>
            </a:r>
            <a:r>
              <a:rPr lang="en-GB" sz="2400" dirty="0">
                <a:solidFill>
                  <a:srgbClr val="000000"/>
                </a:solidFill>
              </a:rPr>
              <a:t> de </a:t>
            </a:r>
            <a:r>
              <a:rPr lang="en-GB" sz="2400" dirty="0" err="1">
                <a:solidFill>
                  <a:srgbClr val="000000"/>
                </a:solidFill>
              </a:rPr>
              <a:t>laboratórios</a:t>
            </a:r>
            <a:r>
              <a:rPr lang="en-GB" sz="2400" dirty="0">
                <a:solidFill>
                  <a:srgbClr val="000000"/>
                </a:solidFill>
              </a:rPr>
              <a:t> </a:t>
            </a:r>
            <a:r>
              <a:rPr lang="en-GB" sz="2400" dirty="0" err="1">
                <a:solidFill>
                  <a:srgbClr val="000000"/>
                </a:solidFill>
              </a:rPr>
              <a:t>paraenses</a:t>
            </a:r>
            <a:r>
              <a:rPr lang="en-GB" sz="2400" dirty="0">
                <a:solidFill>
                  <a:srgbClr val="000000"/>
                </a:solidFill>
              </a:rPr>
              <a:t>. </a:t>
            </a:r>
          </a:p>
          <a:p>
            <a:pPr marL="339725" indent="-339725" algn="just">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dirty="0">
              <a:solidFill>
                <a:srgbClr val="000000"/>
              </a:solidFill>
              <a:cs typeface="Arial" charset="0"/>
            </a:endParaRPr>
          </a:p>
          <a:p>
            <a:pPr marL="339725" indent="-339725" algn="just">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b="1" dirty="0">
              <a:solidFill>
                <a:srgbClr val="000000"/>
              </a:solidFill>
            </a:endParaRPr>
          </a:p>
          <a:p>
            <a:pPr marL="339725" indent="-339725">
              <a:lnSpc>
                <a:spcPct val="90000"/>
              </a:lnSpc>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b="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smtClean="0">
                <a:solidFill>
                  <a:srgbClr val="000000"/>
                </a:solidFill>
              </a:rPr>
              <a:t>DESAFIOS</a:t>
            </a:r>
            <a:endParaRPr lang="en-GB" sz="4400" b="1" dirty="0">
              <a:solidFill>
                <a:srgbClr val="000000"/>
              </a:solidFill>
            </a:endParaRPr>
          </a:p>
        </p:txBody>
      </p:sp>
      <p:sp>
        <p:nvSpPr>
          <p:cNvPr id="20482" name="Text Box 2"/>
          <p:cNvSpPr txBox="1">
            <a:spLocks noChangeArrowheads="1"/>
          </p:cNvSpPr>
          <p:nvPr/>
        </p:nvSpPr>
        <p:spPr bwMode="auto">
          <a:xfrm>
            <a:off x="457200" y="1600201"/>
            <a:ext cx="8229600" cy="5500688"/>
          </a:xfrm>
          <a:prstGeom prst="rect">
            <a:avLst/>
          </a:prstGeom>
          <a:noFill/>
          <a:ln w="9525">
            <a:noFill/>
            <a:round/>
            <a:headEnd/>
            <a:tailEnd/>
          </a:ln>
          <a:effectLst/>
        </p:spPr>
        <p:txBody>
          <a:bodyPr lIns="90000" tIns="46800" rIns="90000" bIns="46800"/>
          <a:lstStyle/>
          <a:p>
            <a:pPr marL="339725" indent="-339725" algn="just">
              <a:lnSpc>
                <a:spcPct val="90000"/>
              </a:lnSpc>
              <a:spcBef>
                <a:spcPts val="7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a:solidFill>
                  <a:srgbClr val="000000"/>
                </a:solidFill>
              </a:rPr>
              <a:t>Potencializar a reorganização do fluxo de atendimento da atenção integral à saúde da mulher.</a:t>
            </a:r>
          </a:p>
          <a:p>
            <a:pPr marL="339725" indent="-339725" algn="just">
              <a:lnSpc>
                <a:spcPct val="90000"/>
              </a:lnSpc>
              <a:spcBef>
                <a:spcPts val="7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a:solidFill>
                  <a:srgbClr val="000000"/>
                </a:solidFill>
              </a:rPr>
              <a:t> Aumentar o acesso da população feminina aos serviços de saúde.</a:t>
            </a:r>
          </a:p>
          <a:p>
            <a:pPr marL="339725" indent="-339725" algn="just">
              <a:lnSpc>
                <a:spcPct val="90000"/>
              </a:lnSpc>
              <a:spcBef>
                <a:spcPts val="7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a:solidFill>
                  <a:srgbClr val="000000"/>
                </a:solidFill>
              </a:rPr>
              <a:t>Qualificar os trabalhaores da saúde envolvidos na atenção oncológica (Educação Permanente).</a:t>
            </a:r>
            <a:r>
              <a:rPr lang="en-GB" sz="3000">
                <a:solidFill>
                  <a:srgbClr val="000000"/>
                </a:solidFill>
              </a:rPr>
              <a:t>  </a:t>
            </a:r>
          </a:p>
          <a:p>
            <a:pPr marL="339725" indent="-339725">
              <a:buFont typeface="Calibri" pitchFamily="32"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2400">
                <a:solidFill>
                  <a:srgbClr val="000000"/>
                </a:solidFill>
              </a:rPr>
              <a:t>  Pontecializar a efetivação da Rede Cegonha</a:t>
            </a:r>
          </a:p>
          <a:p>
            <a: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a:solidFill>
                <a:srgbClr val="000000"/>
              </a:solidFill>
            </a:endParaRPr>
          </a:p>
          <a:p>
            <a:pPr marL="339725" indent="-339725" algn="just">
              <a:lnSpc>
                <a:spcPct val="90000"/>
              </a:lnSpc>
              <a:spcBef>
                <a:spcPts val="75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a:solidFill>
                <a:srgbClr val="000000"/>
              </a:solidFill>
            </a:endParaRPr>
          </a:p>
          <a:p>
            <a:pPr marL="339725" indent="-339725" algn="just">
              <a:lnSpc>
                <a:spcPct val="90000"/>
              </a:lnSpc>
              <a:spcBef>
                <a:spcPts val="75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188914"/>
            <a:ext cx="8229600" cy="719137"/>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solidFill>
                  <a:srgbClr val="000000"/>
                </a:solidFill>
              </a:rPr>
              <a:t>O Estado do Pará</a:t>
            </a:r>
          </a:p>
        </p:txBody>
      </p:sp>
      <p:sp>
        <p:nvSpPr>
          <p:cNvPr id="5122" name="Text Box 2"/>
          <p:cNvSpPr txBox="1">
            <a:spLocks noChangeArrowheads="1"/>
          </p:cNvSpPr>
          <p:nvPr/>
        </p:nvSpPr>
        <p:spPr bwMode="auto">
          <a:xfrm>
            <a:off x="250826" y="1052514"/>
            <a:ext cx="8435975" cy="5616575"/>
          </a:xfrm>
          <a:prstGeom prst="rect">
            <a:avLst/>
          </a:prstGeom>
          <a:noFill/>
          <a:ln w="9525">
            <a:noFill/>
            <a:round/>
            <a:headEnd/>
            <a:tailEnd/>
          </a:ln>
          <a:effectLst/>
        </p:spPr>
        <p:txBody>
          <a:bodyPr lIns="90000" tIns="46800" rIns="90000" bIns="46800"/>
          <a:lstStyle/>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3200">
                <a:solidFill>
                  <a:srgbClr val="000000"/>
                </a:solidFill>
              </a:rPr>
              <a:t>População Paraense: 7.581.051</a:t>
            </a:r>
          </a:p>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3200">
                <a:solidFill>
                  <a:srgbClr val="000000"/>
                </a:solidFill>
              </a:rPr>
              <a:t>População feminina: 3.759.214</a:t>
            </a:r>
          </a:p>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3200">
                <a:solidFill>
                  <a:srgbClr val="000000"/>
                </a:solidFill>
              </a:rPr>
              <a:t>População em idade fértil:2.479.106</a:t>
            </a:r>
          </a:p>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sz="3200">
                <a:solidFill>
                  <a:srgbClr val="000000"/>
                </a:solidFill>
              </a:rPr>
              <a:t>Extensão de 1.248.042,515 km², dividido em 144 municípios (Mojuí dos Campos).</a:t>
            </a:r>
          </a:p>
          <a:p>
            <a:pPr marL="339725" indent="-339725">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3200">
              <a:solidFill>
                <a:srgbClr val="000000"/>
              </a:solidFill>
            </a:endParaRPr>
          </a:p>
          <a:p>
            <a:pPr marL="339725" indent="-339725">
              <a:spcBef>
                <a:spcPts val="800"/>
              </a:spcBef>
              <a:buFont typeface="Arial" charse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sz="3200">
              <a:solidFill>
                <a:srgbClr val="000000"/>
              </a:solidFill>
            </a:endParaRPr>
          </a:p>
        </p:txBody>
      </p:sp>
      <p:pic>
        <p:nvPicPr>
          <p:cNvPr id="5123" name="Picture 3"/>
          <p:cNvPicPr>
            <a:picLocks noChangeAspect="1" noChangeArrowheads="1"/>
          </p:cNvPicPr>
          <p:nvPr/>
        </p:nvPicPr>
        <p:blipFill>
          <a:blip r:embed="rId3" cstate="print"/>
          <a:srcRect/>
          <a:stretch>
            <a:fillRect/>
          </a:stretch>
        </p:blipFill>
        <p:spPr bwMode="auto">
          <a:xfrm>
            <a:off x="6372226" y="4076701"/>
            <a:ext cx="1965325" cy="2246313"/>
          </a:xfrm>
          <a:prstGeom prst="rect">
            <a:avLst/>
          </a:prstGeom>
          <a:noFill/>
          <a:ln w="9525">
            <a:noFill/>
            <a:round/>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95290" y="4149726"/>
            <a:ext cx="3762375" cy="27082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57158" y="571480"/>
            <a:ext cx="8501122" cy="5929354"/>
          </a:xfrm>
        </p:spPr>
        <p:txBody>
          <a:bodyPr/>
          <a:lstStyle/>
          <a:p>
            <a:r>
              <a:rPr lang="pt-BR" sz="4800" dirty="0" smtClean="0">
                <a:latin typeface="Arial Black" pitchFamily="34" charset="0"/>
              </a:rPr>
              <a:t>“MINHA ESPERANÇA É IMORTAL. </a:t>
            </a:r>
            <a:br>
              <a:rPr lang="pt-BR" sz="4800" dirty="0" smtClean="0">
                <a:latin typeface="Arial Black" pitchFamily="34" charset="0"/>
              </a:rPr>
            </a:br>
            <a:r>
              <a:rPr lang="pt-BR" sz="4800" dirty="0" smtClean="0">
                <a:latin typeface="Arial Black" pitchFamily="34" charset="0"/>
              </a:rPr>
              <a:t>SEI QUE NÃO DÁ PARA MUDAR O COMEÇO. MAS, SE A GENTE QUISER. </a:t>
            </a:r>
            <a:br>
              <a:rPr lang="pt-BR" sz="4800" dirty="0" smtClean="0">
                <a:latin typeface="Arial Black" pitchFamily="34" charset="0"/>
              </a:rPr>
            </a:br>
            <a:r>
              <a:rPr lang="pt-BR" sz="4800" dirty="0" smtClean="0">
                <a:latin typeface="Arial Black" pitchFamily="34" charset="0"/>
              </a:rPr>
              <a:t>VAI DÁ PARA MUDAR O FINAL”</a:t>
            </a:r>
            <a:br>
              <a:rPr lang="pt-BR" sz="4800" dirty="0" smtClean="0">
                <a:latin typeface="Arial Black" pitchFamily="34" charset="0"/>
              </a:rPr>
            </a:br>
            <a:r>
              <a:rPr lang="pt-BR" sz="3600" dirty="0" smtClean="0">
                <a:solidFill>
                  <a:schemeClr val="accent2"/>
                </a:solidFill>
                <a:latin typeface="Arial Black" pitchFamily="34" charset="0"/>
              </a:rPr>
              <a:t>Elisa Lucinda </a:t>
            </a:r>
            <a:endParaRPr lang="pt-BR" sz="3600" dirty="0">
              <a:solidFill>
                <a:schemeClr val="accent2"/>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500034" y="1071546"/>
            <a:ext cx="7772400" cy="5143536"/>
          </a:xfrm>
        </p:spPr>
        <p:txBody>
          <a:bodyPr/>
          <a:lstStyle/>
          <a:p>
            <a:r>
              <a:rPr lang="pt-BR" sz="2800" b="1" dirty="0" smtClean="0">
                <a:latin typeface="Arial" pitchFamily="34" charset="0"/>
                <a:cs typeface="Arial" pitchFamily="34" charset="0"/>
              </a:rPr>
              <a:t>Dr. Hélio Franco de </a:t>
            </a:r>
            <a:r>
              <a:rPr lang="pt-BR" sz="2800" b="1" dirty="0" err="1" smtClean="0">
                <a:latin typeface="Arial" pitchFamily="34" charset="0"/>
                <a:cs typeface="Arial" pitchFamily="34" charset="0"/>
              </a:rPr>
              <a:t>Macêdo</a:t>
            </a:r>
            <a:r>
              <a:rPr lang="pt-BR" sz="2800" b="1" dirty="0" smtClean="0">
                <a:latin typeface="Arial" pitchFamily="34" charset="0"/>
                <a:cs typeface="Arial" pitchFamily="34" charset="0"/>
              </a:rPr>
              <a:t> Junior</a:t>
            </a:r>
            <a:r>
              <a:rPr lang="pt-BR" sz="2800" dirty="0" smtClean="0">
                <a:latin typeface="Arial" pitchFamily="34" charset="0"/>
                <a:cs typeface="Arial" pitchFamily="34" charset="0"/>
              </a:rPr>
              <a:t/>
            </a:r>
            <a:br>
              <a:rPr lang="pt-BR" sz="2800" dirty="0" smtClean="0">
                <a:latin typeface="Arial" pitchFamily="34" charset="0"/>
                <a:cs typeface="Arial" pitchFamily="34" charset="0"/>
              </a:rPr>
            </a:br>
            <a:r>
              <a:rPr lang="pt-BR" sz="2800" dirty="0" smtClean="0">
                <a:latin typeface="Arial" pitchFamily="34" charset="0"/>
                <a:cs typeface="Arial" pitchFamily="34" charset="0"/>
              </a:rPr>
              <a:t>Secretário Estadual de Saúde Pública</a:t>
            </a:r>
            <a:br>
              <a:rPr lang="pt-BR" sz="2800" dirty="0" smtClean="0">
                <a:latin typeface="Arial" pitchFamily="34" charset="0"/>
                <a:cs typeface="Arial" pitchFamily="34" charset="0"/>
              </a:rPr>
            </a:br>
            <a:r>
              <a:rPr lang="pt-BR" sz="2800" dirty="0">
                <a:latin typeface="Arial" pitchFamily="34" charset="0"/>
                <a:cs typeface="Arial" pitchFamily="34" charset="0"/>
              </a:rPr>
              <a:t/>
            </a:r>
            <a:br>
              <a:rPr lang="pt-BR" sz="2800" dirty="0">
                <a:latin typeface="Arial" pitchFamily="34" charset="0"/>
                <a:cs typeface="Arial" pitchFamily="34" charset="0"/>
              </a:rPr>
            </a:br>
            <a:r>
              <a:rPr lang="pt-BR" sz="2800" b="1" dirty="0" smtClean="0">
                <a:latin typeface="Arial" pitchFamily="34" charset="0"/>
                <a:cs typeface="Arial" pitchFamily="34" charset="0"/>
              </a:rPr>
              <a:t>Dione Marília de Albuquerque Cunha</a:t>
            </a:r>
            <a:r>
              <a:rPr lang="pt-BR" sz="2800" dirty="0" smtClean="0">
                <a:latin typeface="Arial" pitchFamily="34" charset="0"/>
                <a:cs typeface="Arial" pitchFamily="34" charset="0"/>
              </a:rPr>
              <a:t/>
            </a:r>
            <a:br>
              <a:rPr lang="pt-BR" sz="2800" dirty="0" smtClean="0">
                <a:latin typeface="Arial" pitchFamily="34" charset="0"/>
                <a:cs typeface="Arial" pitchFamily="34" charset="0"/>
              </a:rPr>
            </a:br>
            <a:r>
              <a:rPr lang="pt-BR" sz="2800" dirty="0" smtClean="0">
                <a:latin typeface="Arial" pitchFamily="34" charset="0"/>
                <a:cs typeface="Arial" pitchFamily="34" charset="0"/>
              </a:rPr>
              <a:t>Diretora Técnica</a:t>
            </a:r>
            <a:br>
              <a:rPr lang="pt-BR" sz="2800" dirty="0" smtClean="0">
                <a:latin typeface="Arial" pitchFamily="34" charset="0"/>
                <a:cs typeface="Arial" pitchFamily="34" charset="0"/>
              </a:rPr>
            </a:br>
            <a:r>
              <a:rPr lang="pt-BR" sz="2800" dirty="0">
                <a:latin typeface="Arial" pitchFamily="34" charset="0"/>
                <a:cs typeface="Arial" pitchFamily="34" charset="0"/>
              </a:rPr>
              <a:t/>
            </a:r>
            <a:br>
              <a:rPr lang="pt-BR" sz="2800" dirty="0">
                <a:latin typeface="Arial" pitchFamily="34" charset="0"/>
                <a:cs typeface="Arial" pitchFamily="34" charset="0"/>
              </a:rPr>
            </a:br>
            <a:r>
              <a:rPr lang="pt-BR" sz="2800" b="1" dirty="0" smtClean="0">
                <a:latin typeface="Arial" pitchFamily="34" charset="0"/>
                <a:cs typeface="Arial" pitchFamily="34" charset="0"/>
              </a:rPr>
              <a:t>Jane Monteiro Neves</a:t>
            </a:r>
            <a:r>
              <a:rPr lang="pt-BR" sz="2800" dirty="0" smtClean="0">
                <a:latin typeface="Arial" pitchFamily="34" charset="0"/>
                <a:cs typeface="Arial" pitchFamily="34" charset="0"/>
              </a:rPr>
              <a:t/>
            </a:r>
            <a:br>
              <a:rPr lang="pt-BR" sz="2800" dirty="0" smtClean="0">
                <a:latin typeface="Arial" pitchFamily="34" charset="0"/>
                <a:cs typeface="Arial" pitchFamily="34" charset="0"/>
              </a:rPr>
            </a:br>
            <a:r>
              <a:rPr lang="pt-BR" sz="2800" dirty="0" smtClean="0">
                <a:latin typeface="Arial" pitchFamily="34" charset="0"/>
                <a:cs typeface="Arial" pitchFamily="34" charset="0"/>
              </a:rPr>
              <a:t>Diretora do Departamento de Atenção Primária</a:t>
            </a:r>
            <a:br>
              <a:rPr lang="pt-BR" sz="2800" dirty="0" smtClean="0">
                <a:latin typeface="Arial" pitchFamily="34" charset="0"/>
                <a:cs typeface="Arial" pitchFamily="34" charset="0"/>
              </a:rPr>
            </a:br>
            <a:r>
              <a:rPr lang="pt-BR" sz="2800" dirty="0">
                <a:latin typeface="Arial" pitchFamily="34" charset="0"/>
                <a:cs typeface="Arial" pitchFamily="34" charset="0"/>
              </a:rPr>
              <a:t/>
            </a:r>
            <a:br>
              <a:rPr lang="pt-BR" sz="2800" dirty="0">
                <a:latin typeface="Arial" pitchFamily="34" charset="0"/>
                <a:cs typeface="Arial" pitchFamily="34" charset="0"/>
              </a:rPr>
            </a:br>
            <a:r>
              <a:rPr lang="pt-BR" sz="2800" b="1" dirty="0" smtClean="0">
                <a:latin typeface="Arial" pitchFamily="34" charset="0"/>
                <a:cs typeface="Arial" pitchFamily="34" charset="0"/>
              </a:rPr>
              <a:t>Michelle Monteiro Sousa</a:t>
            </a:r>
            <a:r>
              <a:rPr lang="pt-BR" sz="2800" dirty="0" smtClean="0">
                <a:latin typeface="Arial" pitchFamily="34" charset="0"/>
                <a:cs typeface="Arial" pitchFamily="34" charset="0"/>
              </a:rPr>
              <a:t/>
            </a:r>
            <a:br>
              <a:rPr lang="pt-BR" sz="2800" dirty="0" smtClean="0">
                <a:latin typeface="Arial" pitchFamily="34" charset="0"/>
                <a:cs typeface="Arial" pitchFamily="34" charset="0"/>
              </a:rPr>
            </a:br>
            <a:r>
              <a:rPr lang="pt-BR" sz="2800" dirty="0" smtClean="0">
                <a:latin typeface="Arial" pitchFamily="34" charset="0"/>
                <a:cs typeface="Arial" pitchFamily="34" charset="0"/>
              </a:rPr>
              <a:t>Coordenadora Estadual de Saúde da Mulher </a:t>
            </a:r>
            <a:br>
              <a:rPr lang="pt-BR" sz="2800" dirty="0" smtClean="0">
                <a:latin typeface="Arial" pitchFamily="34" charset="0"/>
                <a:cs typeface="Arial" pitchFamily="34" charset="0"/>
              </a:rPr>
            </a:br>
            <a:r>
              <a:rPr lang="pt-BR" sz="1400" dirty="0"/>
              <a:t/>
            </a:r>
            <a:br>
              <a:rPr lang="pt-BR" sz="1400" dirty="0"/>
            </a:br>
            <a:r>
              <a:rPr lang="pt-BR" sz="1400" dirty="0" smtClean="0"/>
              <a:t/>
            </a:r>
            <a:br>
              <a:rPr lang="pt-BR" sz="1400" dirty="0" smtClean="0"/>
            </a:br>
            <a:r>
              <a:rPr lang="pt-BR" sz="1400" dirty="0" smtClean="0"/>
              <a:t> </a:t>
            </a:r>
            <a:endParaRPr lang="pt-B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0" y="260350"/>
            <a:ext cx="8820150" cy="6597650"/>
          </a:xfrm>
          <a:prstGeom prst="rect">
            <a:avLst/>
          </a:prstGeom>
          <a:noFill/>
          <a:ln w="9525">
            <a:noFill/>
            <a:round/>
            <a:headEnd/>
            <a:tailEnd/>
          </a:ln>
        </p:spPr>
      </p:pic>
      <p:sp>
        <p:nvSpPr>
          <p:cNvPr id="11267" name="Rectangle 2"/>
          <p:cNvSpPr>
            <a:spLocks noChangeArrowheads="1"/>
          </p:cNvSpPr>
          <p:nvPr/>
        </p:nvSpPr>
        <p:spPr bwMode="auto">
          <a:xfrm>
            <a:off x="250825" y="2852738"/>
            <a:ext cx="3168650" cy="647700"/>
          </a:xfrm>
          <a:prstGeom prst="rect">
            <a:avLst/>
          </a:prstGeom>
          <a:solidFill>
            <a:srgbClr val="FFFFFF"/>
          </a:solidFill>
          <a:ln w="9525">
            <a:noFill/>
            <a:round/>
            <a:headEnd/>
            <a:tailEnd/>
          </a:ln>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NORTE-LESTE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EXTREMO NORTE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0" y="214313"/>
            <a:ext cx="9144000" cy="1071547"/>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79125" algn="l"/>
                <a:tab pos="10780713" algn="l"/>
              </a:tabLst>
            </a:pPr>
            <a:r>
              <a:rPr lang="en-GB" sz="2800" b="1" dirty="0">
                <a:solidFill>
                  <a:srgbClr val="000000"/>
                </a:solidFill>
              </a:rPr>
              <a:t>PROPORÇÃO DAS PRINCIPAIS CAUSAS DE  </a:t>
            </a:r>
            <a:r>
              <a:rPr lang="en-GB" sz="2800" b="1" dirty="0" smtClean="0">
                <a:solidFill>
                  <a:srgbClr val="000000"/>
                </a:solidFill>
              </a:rPr>
              <a:t>ÓBITO </a:t>
            </a:r>
            <a:r>
              <a:rPr lang="en-GB" sz="2800" b="1" dirty="0">
                <a:solidFill>
                  <a:srgbClr val="000000"/>
                </a:solidFill>
              </a:rPr>
              <a:t>MIF 2010</a:t>
            </a:r>
          </a:p>
        </p:txBody>
      </p:sp>
      <p:grpSp>
        <p:nvGrpSpPr>
          <p:cNvPr id="2" name="Group 2"/>
          <p:cNvGrpSpPr>
            <a:grpSpLocks/>
          </p:cNvGrpSpPr>
          <p:nvPr/>
        </p:nvGrpSpPr>
        <p:grpSpPr bwMode="auto">
          <a:xfrm>
            <a:off x="428596" y="1428736"/>
            <a:ext cx="8318500" cy="4500562"/>
            <a:chOff x="203" y="1247"/>
            <a:chExt cx="5240" cy="2835"/>
          </a:xfrm>
        </p:grpSpPr>
        <p:sp>
          <p:nvSpPr>
            <p:cNvPr id="14339" name="Rectangle 3"/>
            <p:cNvSpPr>
              <a:spLocks noChangeArrowheads="1"/>
            </p:cNvSpPr>
            <p:nvPr/>
          </p:nvSpPr>
          <p:spPr bwMode="auto">
            <a:xfrm>
              <a:off x="3441" y="2333"/>
              <a:ext cx="676" cy="1749"/>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6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( 6%)‏</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200">
                  <a:solidFill>
                    <a:srgbClr val="000000"/>
                  </a:solidFill>
                </a:rPr>
                <a:t>Santarém:3</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4340" name="Rectangle 4"/>
            <p:cNvSpPr>
              <a:spLocks noChangeArrowheads="1"/>
            </p:cNvSpPr>
            <p:nvPr/>
          </p:nvSpPr>
          <p:spPr bwMode="auto">
            <a:xfrm>
              <a:off x="3441" y="1553"/>
              <a:ext cx="676" cy="78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OESTE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 </a:t>
              </a:r>
              <a:r>
                <a:rPr lang="en-GB" sz="1200" b="1">
                  <a:solidFill>
                    <a:srgbClr val="000000"/>
                  </a:solidFill>
                </a:rPr>
                <a:t>19 </a:t>
              </a:r>
              <a:r>
                <a:rPr lang="en-GB" sz="1000" b="1">
                  <a:solidFill>
                    <a:srgbClr val="000000"/>
                  </a:solidFill>
                </a:rPr>
                <a:t>MUNICÍPIOS</a:t>
              </a:r>
            </a:p>
          </p:txBody>
        </p:sp>
        <p:sp>
          <p:nvSpPr>
            <p:cNvPr id="14341" name="Rectangle 5"/>
            <p:cNvSpPr>
              <a:spLocks noChangeArrowheads="1"/>
            </p:cNvSpPr>
            <p:nvPr/>
          </p:nvSpPr>
          <p:spPr bwMode="auto">
            <a:xfrm>
              <a:off x="1912" y="2333"/>
              <a:ext cx="720" cy="174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14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(14,4%)‏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Bragança:2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4342" name="Rectangle 6"/>
            <p:cNvSpPr>
              <a:spLocks noChangeArrowheads="1"/>
            </p:cNvSpPr>
            <p:nvPr/>
          </p:nvSpPr>
          <p:spPr bwMode="auto">
            <a:xfrm>
              <a:off x="1912" y="1553"/>
              <a:ext cx="720" cy="78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NORDESTE</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38 </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000000"/>
                  </a:solidFill>
                </a:rPr>
                <a:t>MUNICÍPIOS</a:t>
              </a:r>
            </a:p>
          </p:txBody>
        </p:sp>
        <p:sp>
          <p:nvSpPr>
            <p:cNvPr id="14343" name="Rectangle 7"/>
            <p:cNvSpPr>
              <a:spLocks noChangeArrowheads="1"/>
            </p:cNvSpPr>
            <p:nvPr/>
          </p:nvSpPr>
          <p:spPr bwMode="auto">
            <a:xfrm>
              <a:off x="1019" y="2333"/>
              <a:ext cx="893" cy="1749"/>
            </a:xfrm>
            <a:prstGeom prst="rect">
              <a:avLst/>
            </a:prstGeom>
            <a:noFill/>
            <a:ln w="9525">
              <a:noFill/>
              <a:round/>
              <a:headEnd/>
              <a:tailEnd/>
            </a:ln>
            <a:effectLst/>
          </p:spPr>
          <p:txBody>
            <a:bodyPr lIns="90000" tIns="46800" rIns="90000" bIns="46800"/>
            <a:lstStyle/>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59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(60,8%)‏</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Belém:32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Ananindeua:9</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4344" name="Rectangle 8"/>
            <p:cNvSpPr>
              <a:spLocks noChangeArrowheads="1"/>
            </p:cNvSpPr>
            <p:nvPr/>
          </p:nvSpPr>
          <p:spPr bwMode="auto">
            <a:xfrm>
              <a:off x="1019" y="1553"/>
              <a:ext cx="893" cy="78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40 </a:t>
              </a:r>
              <a:r>
                <a:rPr lang="en-GB" sz="1000" b="1">
                  <a:solidFill>
                    <a:srgbClr val="000000"/>
                  </a:solidFill>
                </a:rPr>
                <a:t>MUNICIPIOS</a:t>
              </a:r>
            </a:p>
          </p:txBody>
        </p:sp>
        <p:sp>
          <p:nvSpPr>
            <p:cNvPr id="14345" name="Rectangle 9"/>
            <p:cNvSpPr>
              <a:spLocks noChangeArrowheads="1"/>
            </p:cNvSpPr>
            <p:nvPr/>
          </p:nvSpPr>
          <p:spPr bwMode="auto">
            <a:xfrm>
              <a:off x="1019" y="1247"/>
              <a:ext cx="4423" cy="30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MACRO REGIÕES</a:t>
              </a:r>
            </a:p>
          </p:txBody>
        </p:sp>
        <p:sp>
          <p:nvSpPr>
            <p:cNvPr id="14346" name="Rectangle 10"/>
            <p:cNvSpPr>
              <a:spLocks noChangeArrowheads="1"/>
            </p:cNvSpPr>
            <p:nvPr/>
          </p:nvSpPr>
          <p:spPr bwMode="auto">
            <a:xfrm>
              <a:off x="4117" y="2333"/>
              <a:ext cx="615" cy="1749"/>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6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3300"/>
                  </a:solidFill>
                </a:rPr>
                <a:t>( 6%)</a:t>
              </a:r>
              <a:r>
                <a:rPr lang="en-GB" sz="1400">
                  <a:solidFill>
                    <a:srgbClr val="000000"/>
                  </a:solidFill>
                </a:rPr>
                <a:t> </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Santana do Araguaia:2</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4347" name="Rectangle 11"/>
            <p:cNvSpPr>
              <a:spLocks noChangeArrowheads="1"/>
            </p:cNvSpPr>
            <p:nvPr/>
          </p:nvSpPr>
          <p:spPr bwMode="auto">
            <a:xfrm>
              <a:off x="4117" y="1553"/>
              <a:ext cx="615" cy="78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SUL</a:t>
              </a:r>
            </a:p>
            <a:p>
              <a:pPr algn="ctr">
                <a:spcBef>
                  <a:spcPts val="225"/>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15 </a:t>
              </a:r>
              <a:r>
                <a:rPr lang="en-GB" sz="900" b="1">
                  <a:solidFill>
                    <a:srgbClr val="000000"/>
                  </a:solidFill>
                </a:rPr>
                <a:t>MUNICÍPIOS</a:t>
              </a:r>
            </a:p>
          </p:txBody>
        </p:sp>
        <p:sp>
          <p:nvSpPr>
            <p:cNvPr id="14348" name="Rectangle 12"/>
            <p:cNvSpPr>
              <a:spLocks noChangeArrowheads="1"/>
            </p:cNvSpPr>
            <p:nvPr/>
          </p:nvSpPr>
          <p:spPr bwMode="auto">
            <a:xfrm>
              <a:off x="2632" y="2333"/>
              <a:ext cx="809" cy="174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2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a:t>
              </a:r>
              <a:r>
                <a:rPr lang="en-GB" sz="1400">
                  <a:solidFill>
                    <a:srgbClr val="FF3300"/>
                  </a:solidFill>
                </a:rPr>
                <a:t>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Altamira:2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4349" name="Rectangle 13"/>
            <p:cNvSpPr>
              <a:spLocks noChangeArrowheads="1"/>
            </p:cNvSpPr>
            <p:nvPr/>
          </p:nvSpPr>
          <p:spPr bwMode="auto">
            <a:xfrm>
              <a:off x="2632" y="1553"/>
              <a:ext cx="809" cy="78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CENTRO-OESTE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9 </a:t>
              </a:r>
              <a:r>
                <a:rPr lang="en-GB" sz="1000" b="1">
                  <a:solidFill>
                    <a:srgbClr val="000000"/>
                  </a:solidFill>
                </a:rPr>
                <a:t>MUNICÍPIOS</a:t>
              </a:r>
            </a:p>
          </p:txBody>
        </p:sp>
        <p:sp>
          <p:nvSpPr>
            <p:cNvPr id="14350" name="Rectangle 14"/>
            <p:cNvSpPr>
              <a:spLocks noChangeArrowheads="1"/>
            </p:cNvSpPr>
            <p:nvPr/>
          </p:nvSpPr>
          <p:spPr bwMode="auto">
            <a:xfrm>
              <a:off x="4732" y="2333"/>
              <a:ext cx="595" cy="1749"/>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10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( 10,3%)‏</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Marabá:2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Dom Eliseu:2</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4351" name="Rectangle 15"/>
            <p:cNvSpPr>
              <a:spLocks noChangeArrowheads="1"/>
            </p:cNvSpPr>
            <p:nvPr/>
          </p:nvSpPr>
          <p:spPr bwMode="auto">
            <a:xfrm>
              <a:off x="4732" y="1553"/>
              <a:ext cx="595" cy="78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SUDESTE</a:t>
              </a:r>
            </a:p>
            <a:p>
              <a:pPr algn="ctr">
                <a:spcBef>
                  <a:spcPts val="225"/>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22 </a:t>
              </a:r>
              <a:r>
                <a:rPr lang="en-GB" sz="900" b="1">
                  <a:solidFill>
                    <a:srgbClr val="000000"/>
                  </a:solidFill>
                </a:rPr>
                <a:t>MUNICÍPIOS</a:t>
              </a:r>
            </a:p>
          </p:txBody>
        </p:sp>
        <p:sp>
          <p:nvSpPr>
            <p:cNvPr id="14352" name="Rectangle 16"/>
            <p:cNvSpPr>
              <a:spLocks noChangeArrowheads="1"/>
            </p:cNvSpPr>
            <p:nvPr/>
          </p:nvSpPr>
          <p:spPr bwMode="auto">
            <a:xfrm>
              <a:off x="5328" y="2333"/>
              <a:ext cx="115" cy="1749"/>
            </a:xfrm>
            <a:prstGeom prst="rect">
              <a:avLst/>
            </a:prstGeom>
            <a:noFill/>
            <a:ln w="9525">
              <a:noFill/>
              <a:round/>
              <a:headEnd/>
              <a:tailEnd/>
            </a:ln>
            <a:effectLst/>
          </p:spPr>
          <p:txBody>
            <a:bodyPr wrap="none" anchor="ctr"/>
            <a:lstStyle/>
            <a:p>
              <a:endParaRPr lang="pt-BR"/>
            </a:p>
          </p:txBody>
        </p:sp>
        <p:sp>
          <p:nvSpPr>
            <p:cNvPr id="14353" name="Rectangle 17"/>
            <p:cNvSpPr>
              <a:spLocks noChangeArrowheads="1"/>
            </p:cNvSpPr>
            <p:nvPr/>
          </p:nvSpPr>
          <p:spPr bwMode="auto">
            <a:xfrm>
              <a:off x="203" y="2333"/>
              <a:ext cx="817" cy="1749"/>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Câncer do colo do útero</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97</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(4,4%)‏</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FF3300"/>
                </a:solidFill>
              </a:endParaRPr>
            </a:p>
          </p:txBody>
        </p:sp>
        <p:sp>
          <p:nvSpPr>
            <p:cNvPr id="14354" name="Rectangle 18"/>
            <p:cNvSpPr>
              <a:spLocks noChangeArrowheads="1"/>
            </p:cNvSpPr>
            <p:nvPr/>
          </p:nvSpPr>
          <p:spPr bwMode="auto">
            <a:xfrm>
              <a:off x="5328" y="1553"/>
              <a:ext cx="115" cy="780"/>
            </a:xfrm>
            <a:prstGeom prst="rect">
              <a:avLst/>
            </a:prstGeom>
            <a:noFill/>
            <a:ln w="9525">
              <a:noFill/>
              <a:round/>
              <a:headEnd/>
              <a:tailEnd/>
            </a:ln>
            <a:effectLst/>
          </p:spPr>
          <p:txBody>
            <a:bodyPr wrap="none" anchor="ctr"/>
            <a:lstStyle/>
            <a:p>
              <a:endParaRPr lang="pt-BR"/>
            </a:p>
          </p:txBody>
        </p:sp>
        <p:sp>
          <p:nvSpPr>
            <p:cNvPr id="14355" name="Rectangle 19"/>
            <p:cNvSpPr>
              <a:spLocks noChangeArrowheads="1"/>
            </p:cNvSpPr>
            <p:nvPr/>
          </p:nvSpPr>
          <p:spPr bwMode="auto">
            <a:xfrm>
              <a:off x="203" y="1247"/>
              <a:ext cx="817" cy="108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CAUSAS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Total</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2.202</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(100%)‏</a:t>
              </a:r>
            </a:p>
          </p:txBody>
        </p:sp>
        <p:sp>
          <p:nvSpPr>
            <p:cNvPr id="14356" name="Line 20"/>
            <p:cNvSpPr>
              <a:spLocks noChangeShapeType="1"/>
            </p:cNvSpPr>
            <p:nvPr/>
          </p:nvSpPr>
          <p:spPr bwMode="auto">
            <a:xfrm>
              <a:off x="203" y="1247"/>
              <a:ext cx="5240" cy="1"/>
            </a:xfrm>
            <a:prstGeom prst="line">
              <a:avLst/>
            </a:prstGeom>
            <a:noFill/>
            <a:ln w="28440">
              <a:solidFill>
                <a:srgbClr val="000000"/>
              </a:solidFill>
              <a:miter lim="800000"/>
              <a:headEnd/>
              <a:tailEnd/>
            </a:ln>
            <a:effectLst/>
          </p:spPr>
          <p:txBody>
            <a:bodyPr/>
            <a:lstStyle/>
            <a:p>
              <a:endParaRPr lang="pt-BR"/>
            </a:p>
          </p:txBody>
        </p:sp>
        <p:sp>
          <p:nvSpPr>
            <p:cNvPr id="14357" name="Line 21"/>
            <p:cNvSpPr>
              <a:spLocks noChangeShapeType="1"/>
            </p:cNvSpPr>
            <p:nvPr/>
          </p:nvSpPr>
          <p:spPr bwMode="auto">
            <a:xfrm>
              <a:off x="203" y="4082"/>
              <a:ext cx="5240" cy="1"/>
            </a:xfrm>
            <a:prstGeom prst="line">
              <a:avLst/>
            </a:prstGeom>
            <a:noFill/>
            <a:ln w="28440">
              <a:solidFill>
                <a:srgbClr val="000000"/>
              </a:solidFill>
              <a:miter lim="800000"/>
              <a:headEnd/>
              <a:tailEnd/>
            </a:ln>
            <a:effectLst/>
          </p:spPr>
          <p:txBody>
            <a:bodyPr/>
            <a:lstStyle/>
            <a:p>
              <a:endParaRPr lang="pt-BR"/>
            </a:p>
          </p:txBody>
        </p:sp>
        <p:sp>
          <p:nvSpPr>
            <p:cNvPr id="14358" name="Line 22"/>
            <p:cNvSpPr>
              <a:spLocks noChangeShapeType="1"/>
            </p:cNvSpPr>
            <p:nvPr/>
          </p:nvSpPr>
          <p:spPr bwMode="auto">
            <a:xfrm>
              <a:off x="203" y="1247"/>
              <a:ext cx="1" cy="2835"/>
            </a:xfrm>
            <a:prstGeom prst="line">
              <a:avLst/>
            </a:prstGeom>
            <a:noFill/>
            <a:ln w="28440">
              <a:solidFill>
                <a:srgbClr val="000000"/>
              </a:solidFill>
              <a:miter lim="800000"/>
              <a:headEnd/>
              <a:tailEnd/>
            </a:ln>
            <a:effectLst/>
          </p:spPr>
          <p:txBody>
            <a:bodyPr/>
            <a:lstStyle/>
            <a:p>
              <a:endParaRPr lang="pt-BR"/>
            </a:p>
          </p:txBody>
        </p:sp>
        <p:sp>
          <p:nvSpPr>
            <p:cNvPr id="14359" name="Line 23"/>
            <p:cNvSpPr>
              <a:spLocks noChangeShapeType="1"/>
            </p:cNvSpPr>
            <p:nvPr/>
          </p:nvSpPr>
          <p:spPr bwMode="auto">
            <a:xfrm>
              <a:off x="1019" y="1247"/>
              <a:ext cx="1" cy="2835"/>
            </a:xfrm>
            <a:prstGeom prst="line">
              <a:avLst/>
            </a:prstGeom>
            <a:noFill/>
            <a:ln w="12600">
              <a:solidFill>
                <a:srgbClr val="000000"/>
              </a:solidFill>
              <a:miter lim="800000"/>
              <a:headEnd/>
              <a:tailEnd/>
            </a:ln>
            <a:effectLst/>
          </p:spPr>
          <p:txBody>
            <a:bodyPr/>
            <a:lstStyle/>
            <a:p>
              <a:endParaRPr lang="pt-BR"/>
            </a:p>
          </p:txBody>
        </p:sp>
        <p:sp>
          <p:nvSpPr>
            <p:cNvPr id="14360" name="Line 24"/>
            <p:cNvSpPr>
              <a:spLocks noChangeShapeType="1"/>
            </p:cNvSpPr>
            <p:nvPr/>
          </p:nvSpPr>
          <p:spPr bwMode="auto">
            <a:xfrm>
              <a:off x="5443" y="1247"/>
              <a:ext cx="1" cy="2835"/>
            </a:xfrm>
            <a:prstGeom prst="line">
              <a:avLst/>
            </a:prstGeom>
            <a:noFill/>
            <a:ln w="28440">
              <a:solidFill>
                <a:srgbClr val="000000"/>
              </a:solidFill>
              <a:miter lim="800000"/>
              <a:headEnd/>
              <a:tailEnd/>
            </a:ln>
            <a:effectLst/>
          </p:spPr>
          <p:txBody>
            <a:bodyPr/>
            <a:lstStyle/>
            <a:p>
              <a:endParaRPr lang="pt-BR"/>
            </a:p>
          </p:txBody>
        </p:sp>
        <p:sp>
          <p:nvSpPr>
            <p:cNvPr id="14361" name="Line 25"/>
            <p:cNvSpPr>
              <a:spLocks noChangeShapeType="1"/>
            </p:cNvSpPr>
            <p:nvPr/>
          </p:nvSpPr>
          <p:spPr bwMode="auto">
            <a:xfrm>
              <a:off x="203" y="2333"/>
              <a:ext cx="5240" cy="1"/>
            </a:xfrm>
            <a:prstGeom prst="line">
              <a:avLst/>
            </a:prstGeom>
            <a:noFill/>
            <a:ln w="12600">
              <a:solidFill>
                <a:srgbClr val="000000"/>
              </a:solidFill>
              <a:miter lim="800000"/>
              <a:headEnd/>
              <a:tailEnd/>
            </a:ln>
            <a:effectLst/>
          </p:spPr>
          <p:txBody>
            <a:bodyPr/>
            <a:lstStyle/>
            <a:p>
              <a:endParaRPr lang="pt-BR"/>
            </a:p>
          </p:txBody>
        </p:sp>
        <p:sp>
          <p:nvSpPr>
            <p:cNvPr id="14362" name="Line 26"/>
            <p:cNvSpPr>
              <a:spLocks noChangeShapeType="1"/>
            </p:cNvSpPr>
            <p:nvPr/>
          </p:nvSpPr>
          <p:spPr bwMode="auto">
            <a:xfrm>
              <a:off x="1912" y="1553"/>
              <a:ext cx="1" cy="2529"/>
            </a:xfrm>
            <a:prstGeom prst="line">
              <a:avLst/>
            </a:prstGeom>
            <a:noFill/>
            <a:ln w="12600">
              <a:solidFill>
                <a:srgbClr val="000000"/>
              </a:solidFill>
              <a:miter lim="800000"/>
              <a:headEnd/>
              <a:tailEnd/>
            </a:ln>
            <a:effectLst/>
          </p:spPr>
          <p:txBody>
            <a:bodyPr/>
            <a:lstStyle/>
            <a:p>
              <a:endParaRPr lang="pt-BR"/>
            </a:p>
          </p:txBody>
        </p:sp>
        <p:sp>
          <p:nvSpPr>
            <p:cNvPr id="14363" name="Line 27"/>
            <p:cNvSpPr>
              <a:spLocks noChangeShapeType="1"/>
            </p:cNvSpPr>
            <p:nvPr/>
          </p:nvSpPr>
          <p:spPr bwMode="auto">
            <a:xfrm>
              <a:off x="2632" y="1553"/>
              <a:ext cx="1" cy="2529"/>
            </a:xfrm>
            <a:prstGeom prst="line">
              <a:avLst/>
            </a:prstGeom>
            <a:noFill/>
            <a:ln w="12600">
              <a:solidFill>
                <a:srgbClr val="000000"/>
              </a:solidFill>
              <a:miter lim="800000"/>
              <a:headEnd/>
              <a:tailEnd/>
            </a:ln>
            <a:effectLst/>
          </p:spPr>
          <p:txBody>
            <a:bodyPr/>
            <a:lstStyle/>
            <a:p>
              <a:endParaRPr lang="pt-BR"/>
            </a:p>
          </p:txBody>
        </p:sp>
        <p:sp>
          <p:nvSpPr>
            <p:cNvPr id="14364" name="Line 28"/>
            <p:cNvSpPr>
              <a:spLocks noChangeShapeType="1"/>
            </p:cNvSpPr>
            <p:nvPr/>
          </p:nvSpPr>
          <p:spPr bwMode="auto">
            <a:xfrm>
              <a:off x="3441" y="1553"/>
              <a:ext cx="1" cy="2529"/>
            </a:xfrm>
            <a:prstGeom prst="line">
              <a:avLst/>
            </a:prstGeom>
            <a:noFill/>
            <a:ln w="12600">
              <a:solidFill>
                <a:srgbClr val="000000"/>
              </a:solidFill>
              <a:miter lim="800000"/>
              <a:headEnd/>
              <a:tailEnd/>
            </a:ln>
            <a:effectLst/>
          </p:spPr>
          <p:txBody>
            <a:bodyPr/>
            <a:lstStyle/>
            <a:p>
              <a:endParaRPr lang="pt-BR"/>
            </a:p>
          </p:txBody>
        </p:sp>
        <p:sp>
          <p:nvSpPr>
            <p:cNvPr id="14365" name="Line 29"/>
            <p:cNvSpPr>
              <a:spLocks noChangeShapeType="1"/>
            </p:cNvSpPr>
            <p:nvPr/>
          </p:nvSpPr>
          <p:spPr bwMode="auto">
            <a:xfrm>
              <a:off x="4117" y="1553"/>
              <a:ext cx="1" cy="2529"/>
            </a:xfrm>
            <a:prstGeom prst="line">
              <a:avLst/>
            </a:prstGeom>
            <a:noFill/>
            <a:ln w="12600">
              <a:solidFill>
                <a:srgbClr val="000000"/>
              </a:solidFill>
              <a:miter lim="800000"/>
              <a:headEnd/>
              <a:tailEnd/>
            </a:ln>
            <a:effectLst/>
          </p:spPr>
          <p:txBody>
            <a:bodyPr/>
            <a:lstStyle/>
            <a:p>
              <a:endParaRPr lang="pt-BR"/>
            </a:p>
          </p:txBody>
        </p:sp>
        <p:sp>
          <p:nvSpPr>
            <p:cNvPr id="14366" name="Line 30"/>
            <p:cNvSpPr>
              <a:spLocks noChangeShapeType="1"/>
            </p:cNvSpPr>
            <p:nvPr/>
          </p:nvSpPr>
          <p:spPr bwMode="auto">
            <a:xfrm>
              <a:off x="4732" y="1553"/>
              <a:ext cx="1" cy="2529"/>
            </a:xfrm>
            <a:prstGeom prst="line">
              <a:avLst/>
            </a:prstGeom>
            <a:noFill/>
            <a:ln w="12600">
              <a:solidFill>
                <a:srgbClr val="000000"/>
              </a:solidFill>
              <a:miter lim="800000"/>
              <a:headEnd/>
              <a:tailEnd/>
            </a:ln>
            <a:effectLst/>
          </p:spPr>
          <p:txBody>
            <a:bodyPr/>
            <a:lstStyle/>
            <a:p>
              <a:endParaRPr lang="pt-BR"/>
            </a:p>
          </p:txBody>
        </p:sp>
        <p:sp>
          <p:nvSpPr>
            <p:cNvPr id="14367" name="Line 31"/>
            <p:cNvSpPr>
              <a:spLocks noChangeShapeType="1"/>
            </p:cNvSpPr>
            <p:nvPr/>
          </p:nvSpPr>
          <p:spPr bwMode="auto">
            <a:xfrm>
              <a:off x="5328" y="1553"/>
              <a:ext cx="1" cy="2529"/>
            </a:xfrm>
            <a:prstGeom prst="line">
              <a:avLst/>
            </a:prstGeom>
            <a:noFill/>
            <a:ln w="12600">
              <a:solidFill>
                <a:srgbClr val="000000"/>
              </a:solidFill>
              <a:miter lim="800000"/>
              <a:headEnd/>
              <a:tailEnd/>
            </a:ln>
            <a:effectLst/>
          </p:spPr>
          <p:txBody>
            <a:bodyPr/>
            <a:lstStyle/>
            <a:p>
              <a:endParaRPr lang="pt-BR"/>
            </a:p>
          </p:txBody>
        </p:sp>
        <p:sp>
          <p:nvSpPr>
            <p:cNvPr id="14368" name="Line 32"/>
            <p:cNvSpPr>
              <a:spLocks noChangeShapeType="1"/>
            </p:cNvSpPr>
            <p:nvPr/>
          </p:nvSpPr>
          <p:spPr bwMode="auto">
            <a:xfrm>
              <a:off x="1019" y="1553"/>
              <a:ext cx="4423" cy="1"/>
            </a:xfrm>
            <a:prstGeom prst="line">
              <a:avLst/>
            </a:prstGeom>
            <a:noFill/>
            <a:ln w="12600">
              <a:solidFill>
                <a:srgbClr val="00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85720" y="500042"/>
            <a:ext cx="8643938" cy="5976937"/>
            <a:chOff x="204" y="119"/>
            <a:chExt cx="5445" cy="3765"/>
          </a:xfrm>
        </p:grpSpPr>
        <p:sp>
          <p:nvSpPr>
            <p:cNvPr id="15362" name="Rectangle 2"/>
            <p:cNvSpPr>
              <a:spLocks noChangeArrowheads="1"/>
            </p:cNvSpPr>
            <p:nvPr/>
          </p:nvSpPr>
          <p:spPr bwMode="auto">
            <a:xfrm>
              <a:off x="3566" y="1192"/>
              <a:ext cx="767" cy="2692"/>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22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( 22,2%)‏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Santarém:4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Oriximiná:4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5363" name="Rectangle 3"/>
            <p:cNvSpPr>
              <a:spLocks noChangeArrowheads="1"/>
            </p:cNvSpPr>
            <p:nvPr/>
          </p:nvSpPr>
          <p:spPr bwMode="auto">
            <a:xfrm>
              <a:off x="3566" y="358"/>
              <a:ext cx="767" cy="834"/>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OESTE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 </a:t>
              </a:r>
              <a:r>
                <a:rPr lang="en-GB" sz="1200" b="1">
                  <a:solidFill>
                    <a:srgbClr val="000000"/>
                  </a:solidFill>
                </a:rPr>
                <a:t>19 </a:t>
              </a:r>
              <a:r>
                <a:rPr lang="en-GB" sz="1000" b="1">
                  <a:solidFill>
                    <a:srgbClr val="000000"/>
                  </a:solidFill>
                </a:rPr>
                <a:t>MUNICÍPIOS</a:t>
              </a:r>
            </a:p>
          </p:txBody>
        </p:sp>
        <p:sp>
          <p:nvSpPr>
            <p:cNvPr id="15364" name="Rectangle 4"/>
            <p:cNvSpPr>
              <a:spLocks noChangeArrowheads="1"/>
            </p:cNvSpPr>
            <p:nvPr/>
          </p:nvSpPr>
          <p:spPr bwMode="auto">
            <a:xfrm>
              <a:off x="1846" y="1192"/>
              <a:ext cx="939" cy="2692"/>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30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(30,3%)‏</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Santa Izabel:5</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Paragominas:4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Bragança:4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5365" name="Rectangle 5"/>
            <p:cNvSpPr>
              <a:spLocks noChangeArrowheads="1"/>
            </p:cNvSpPr>
            <p:nvPr/>
          </p:nvSpPr>
          <p:spPr bwMode="auto">
            <a:xfrm>
              <a:off x="1846" y="358"/>
              <a:ext cx="939" cy="834"/>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NORDESTE</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38 </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000000"/>
                  </a:solidFill>
                </a:rPr>
                <a:t>MUNICÍPIOS</a:t>
              </a:r>
            </a:p>
          </p:txBody>
        </p:sp>
        <p:sp>
          <p:nvSpPr>
            <p:cNvPr id="15366" name="Rectangle 6"/>
            <p:cNvSpPr>
              <a:spLocks noChangeArrowheads="1"/>
            </p:cNvSpPr>
            <p:nvPr/>
          </p:nvSpPr>
          <p:spPr bwMode="auto">
            <a:xfrm>
              <a:off x="1107" y="1192"/>
              <a:ext cx="739" cy="2692"/>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19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(19,1%)‏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Tomé- Açu:4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Vigia:3</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5367" name="Rectangle 7"/>
            <p:cNvSpPr>
              <a:spLocks noChangeArrowheads="1"/>
            </p:cNvSpPr>
            <p:nvPr/>
          </p:nvSpPr>
          <p:spPr bwMode="auto">
            <a:xfrm>
              <a:off x="1107" y="358"/>
              <a:ext cx="739" cy="834"/>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40 </a:t>
              </a:r>
              <a:r>
                <a:rPr lang="en-GB" sz="1000" b="1">
                  <a:solidFill>
                    <a:srgbClr val="000000"/>
                  </a:solidFill>
                </a:rPr>
                <a:t>MUNICIPIOS</a:t>
              </a:r>
            </a:p>
          </p:txBody>
        </p:sp>
        <p:sp>
          <p:nvSpPr>
            <p:cNvPr id="15368" name="Rectangle 8"/>
            <p:cNvSpPr>
              <a:spLocks noChangeArrowheads="1"/>
            </p:cNvSpPr>
            <p:nvPr/>
          </p:nvSpPr>
          <p:spPr bwMode="auto">
            <a:xfrm>
              <a:off x="1107" y="119"/>
              <a:ext cx="4542" cy="239"/>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MACRO REGIÕES</a:t>
              </a:r>
            </a:p>
          </p:txBody>
        </p:sp>
        <p:sp>
          <p:nvSpPr>
            <p:cNvPr id="15369" name="Rectangle 9"/>
            <p:cNvSpPr>
              <a:spLocks noChangeArrowheads="1"/>
            </p:cNvSpPr>
            <p:nvPr/>
          </p:nvSpPr>
          <p:spPr bwMode="auto">
            <a:xfrm>
              <a:off x="4333" y="1192"/>
              <a:ext cx="563" cy="2692"/>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7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400">
                  <a:solidFill>
                    <a:srgbClr val="FF3300"/>
                  </a:solidFill>
                </a:rPr>
                <a:t>( 7%)</a:t>
              </a:r>
              <a:r>
                <a:rPr lang="en-GB" sz="1400">
                  <a:solidFill>
                    <a:srgbClr val="000000"/>
                  </a:solidFill>
                </a:rPr>
                <a:t> </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C.Araguaia:5</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p:txBody>
        </p:sp>
        <p:sp>
          <p:nvSpPr>
            <p:cNvPr id="15370" name="Rectangle 10"/>
            <p:cNvSpPr>
              <a:spLocks noChangeArrowheads="1"/>
            </p:cNvSpPr>
            <p:nvPr/>
          </p:nvSpPr>
          <p:spPr bwMode="auto">
            <a:xfrm>
              <a:off x="4333" y="358"/>
              <a:ext cx="563" cy="834"/>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SUL</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15 </a:t>
              </a:r>
              <a:r>
                <a:rPr lang="en-GB" sz="1000" b="1">
                  <a:solidFill>
                    <a:srgbClr val="000000"/>
                  </a:solidFill>
                </a:rPr>
                <a:t>MUNICÍPIOS</a:t>
              </a:r>
            </a:p>
          </p:txBody>
        </p:sp>
        <p:sp>
          <p:nvSpPr>
            <p:cNvPr id="15371" name="Rectangle 11"/>
            <p:cNvSpPr>
              <a:spLocks noChangeArrowheads="1"/>
            </p:cNvSpPr>
            <p:nvPr/>
          </p:nvSpPr>
          <p:spPr bwMode="auto">
            <a:xfrm>
              <a:off x="2785" y="1192"/>
              <a:ext cx="781" cy="2692"/>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4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( 4</a:t>
              </a:r>
              <a:r>
                <a:rPr lang="en-GB" sz="1400">
                  <a:solidFill>
                    <a:srgbClr val="FF3300"/>
                  </a:solidFill>
                </a:rPr>
                <a:t>%)‏</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Altamira:1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Anapau:1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Medic. :1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Porto Moz:1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5372" name="Rectangle 12"/>
            <p:cNvSpPr>
              <a:spLocks noChangeArrowheads="1"/>
            </p:cNvSpPr>
            <p:nvPr/>
          </p:nvSpPr>
          <p:spPr bwMode="auto">
            <a:xfrm>
              <a:off x="2785" y="358"/>
              <a:ext cx="781" cy="834"/>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CENTRO-OESTE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9 </a:t>
              </a:r>
              <a:r>
                <a:rPr lang="en-GB" sz="1000" b="1">
                  <a:solidFill>
                    <a:srgbClr val="000000"/>
                  </a:solidFill>
                </a:rPr>
                <a:t>MUNICÍPIOS</a:t>
              </a:r>
            </a:p>
          </p:txBody>
        </p:sp>
        <p:sp>
          <p:nvSpPr>
            <p:cNvPr id="15373" name="Rectangle 13"/>
            <p:cNvSpPr>
              <a:spLocks noChangeArrowheads="1"/>
            </p:cNvSpPr>
            <p:nvPr/>
          </p:nvSpPr>
          <p:spPr bwMode="auto">
            <a:xfrm>
              <a:off x="4896" y="1192"/>
              <a:ext cx="634" cy="2692"/>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14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( 14,1%)‏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Marabá:8</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FF3300"/>
                </a:solidFill>
              </a:endParaRPr>
            </a:p>
          </p:txBody>
        </p:sp>
        <p:sp>
          <p:nvSpPr>
            <p:cNvPr id="15374" name="Rectangle 14"/>
            <p:cNvSpPr>
              <a:spLocks noChangeArrowheads="1"/>
            </p:cNvSpPr>
            <p:nvPr/>
          </p:nvSpPr>
          <p:spPr bwMode="auto">
            <a:xfrm>
              <a:off x="4896" y="358"/>
              <a:ext cx="634" cy="834"/>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SUDESTE</a:t>
              </a:r>
            </a:p>
            <a:p>
              <a:pPr algn="ct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22 </a:t>
              </a:r>
              <a:r>
                <a:rPr lang="en-GB" sz="1000" b="1">
                  <a:solidFill>
                    <a:srgbClr val="000000"/>
                  </a:solidFill>
                </a:rPr>
                <a:t>MUNICÍPIOS</a:t>
              </a:r>
            </a:p>
          </p:txBody>
        </p:sp>
        <p:sp>
          <p:nvSpPr>
            <p:cNvPr id="15375" name="Rectangle 15"/>
            <p:cNvSpPr>
              <a:spLocks noChangeArrowheads="1"/>
            </p:cNvSpPr>
            <p:nvPr/>
          </p:nvSpPr>
          <p:spPr bwMode="auto">
            <a:xfrm>
              <a:off x="5530" y="1192"/>
              <a:ext cx="119" cy="2692"/>
            </a:xfrm>
            <a:prstGeom prst="rect">
              <a:avLst/>
            </a:prstGeom>
            <a:noFill/>
            <a:ln w="9525">
              <a:noFill/>
              <a:round/>
              <a:headEnd/>
              <a:tailEnd/>
            </a:ln>
            <a:effectLst/>
          </p:spPr>
          <p:txBody>
            <a:bodyPr wrap="none" anchor="ctr"/>
            <a:lstStyle/>
            <a:p>
              <a:endParaRPr lang="pt-BR"/>
            </a:p>
          </p:txBody>
        </p:sp>
        <p:sp>
          <p:nvSpPr>
            <p:cNvPr id="15376" name="Rectangle 16"/>
            <p:cNvSpPr>
              <a:spLocks noChangeArrowheads="1"/>
            </p:cNvSpPr>
            <p:nvPr/>
          </p:nvSpPr>
          <p:spPr bwMode="auto">
            <a:xfrm>
              <a:off x="204" y="1192"/>
              <a:ext cx="903" cy="2692"/>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Sem assistência médica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99</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(4,4%)‏</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FF3300"/>
                </a:solidFill>
              </a:endParaRPr>
            </a:p>
          </p:txBody>
        </p:sp>
        <p:sp>
          <p:nvSpPr>
            <p:cNvPr id="15377" name="Rectangle 17"/>
            <p:cNvSpPr>
              <a:spLocks noChangeArrowheads="1"/>
            </p:cNvSpPr>
            <p:nvPr/>
          </p:nvSpPr>
          <p:spPr bwMode="auto">
            <a:xfrm>
              <a:off x="5530" y="358"/>
              <a:ext cx="119" cy="834"/>
            </a:xfrm>
            <a:prstGeom prst="rect">
              <a:avLst/>
            </a:prstGeom>
            <a:noFill/>
            <a:ln w="9525">
              <a:noFill/>
              <a:round/>
              <a:headEnd/>
              <a:tailEnd/>
            </a:ln>
            <a:effectLst/>
          </p:spPr>
          <p:txBody>
            <a:bodyPr wrap="none" anchor="ctr"/>
            <a:lstStyle/>
            <a:p>
              <a:endParaRPr lang="pt-BR"/>
            </a:p>
          </p:txBody>
        </p:sp>
        <p:sp>
          <p:nvSpPr>
            <p:cNvPr id="15378" name="Rectangle 18"/>
            <p:cNvSpPr>
              <a:spLocks noChangeArrowheads="1"/>
            </p:cNvSpPr>
            <p:nvPr/>
          </p:nvSpPr>
          <p:spPr bwMode="auto">
            <a:xfrm>
              <a:off x="204" y="119"/>
              <a:ext cx="903" cy="1073"/>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dirty="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CAUSAS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Total</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FF3300"/>
                  </a:solidFill>
                </a:rPr>
                <a:t>2.202</a:t>
              </a:r>
            </a:p>
          </p:txBody>
        </p:sp>
        <p:sp>
          <p:nvSpPr>
            <p:cNvPr id="15379" name="Line 19"/>
            <p:cNvSpPr>
              <a:spLocks noChangeShapeType="1"/>
            </p:cNvSpPr>
            <p:nvPr/>
          </p:nvSpPr>
          <p:spPr bwMode="auto">
            <a:xfrm>
              <a:off x="204" y="119"/>
              <a:ext cx="5445" cy="1"/>
            </a:xfrm>
            <a:prstGeom prst="line">
              <a:avLst/>
            </a:prstGeom>
            <a:noFill/>
            <a:ln w="28440">
              <a:solidFill>
                <a:srgbClr val="000000"/>
              </a:solidFill>
              <a:miter lim="800000"/>
              <a:headEnd/>
              <a:tailEnd/>
            </a:ln>
            <a:effectLst/>
          </p:spPr>
          <p:txBody>
            <a:bodyPr/>
            <a:lstStyle/>
            <a:p>
              <a:endParaRPr lang="pt-BR"/>
            </a:p>
          </p:txBody>
        </p:sp>
        <p:sp>
          <p:nvSpPr>
            <p:cNvPr id="15380" name="Line 20"/>
            <p:cNvSpPr>
              <a:spLocks noChangeShapeType="1"/>
            </p:cNvSpPr>
            <p:nvPr/>
          </p:nvSpPr>
          <p:spPr bwMode="auto">
            <a:xfrm>
              <a:off x="204" y="3884"/>
              <a:ext cx="5445" cy="1"/>
            </a:xfrm>
            <a:prstGeom prst="line">
              <a:avLst/>
            </a:prstGeom>
            <a:noFill/>
            <a:ln w="28440">
              <a:solidFill>
                <a:srgbClr val="000000"/>
              </a:solidFill>
              <a:miter lim="800000"/>
              <a:headEnd/>
              <a:tailEnd/>
            </a:ln>
            <a:effectLst/>
          </p:spPr>
          <p:txBody>
            <a:bodyPr/>
            <a:lstStyle/>
            <a:p>
              <a:endParaRPr lang="pt-BR"/>
            </a:p>
          </p:txBody>
        </p:sp>
        <p:sp>
          <p:nvSpPr>
            <p:cNvPr id="15381" name="Line 21"/>
            <p:cNvSpPr>
              <a:spLocks noChangeShapeType="1"/>
            </p:cNvSpPr>
            <p:nvPr/>
          </p:nvSpPr>
          <p:spPr bwMode="auto">
            <a:xfrm>
              <a:off x="204" y="119"/>
              <a:ext cx="1" cy="3765"/>
            </a:xfrm>
            <a:prstGeom prst="line">
              <a:avLst/>
            </a:prstGeom>
            <a:noFill/>
            <a:ln w="28440">
              <a:solidFill>
                <a:srgbClr val="000000"/>
              </a:solidFill>
              <a:miter lim="800000"/>
              <a:headEnd/>
              <a:tailEnd/>
            </a:ln>
            <a:effectLst/>
          </p:spPr>
          <p:txBody>
            <a:bodyPr/>
            <a:lstStyle/>
            <a:p>
              <a:endParaRPr lang="pt-BR"/>
            </a:p>
          </p:txBody>
        </p:sp>
        <p:sp>
          <p:nvSpPr>
            <p:cNvPr id="15382" name="Line 22"/>
            <p:cNvSpPr>
              <a:spLocks noChangeShapeType="1"/>
            </p:cNvSpPr>
            <p:nvPr/>
          </p:nvSpPr>
          <p:spPr bwMode="auto">
            <a:xfrm>
              <a:off x="1107" y="119"/>
              <a:ext cx="1" cy="3765"/>
            </a:xfrm>
            <a:prstGeom prst="line">
              <a:avLst/>
            </a:prstGeom>
            <a:noFill/>
            <a:ln w="12600">
              <a:solidFill>
                <a:srgbClr val="000000"/>
              </a:solidFill>
              <a:miter lim="800000"/>
              <a:headEnd/>
              <a:tailEnd/>
            </a:ln>
            <a:effectLst/>
          </p:spPr>
          <p:txBody>
            <a:bodyPr/>
            <a:lstStyle/>
            <a:p>
              <a:endParaRPr lang="pt-BR"/>
            </a:p>
          </p:txBody>
        </p:sp>
        <p:sp>
          <p:nvSpPr>
            <p:cNvPr id="15383" name="Line 23"/>
            <p:cNvSpPr>
              <a:spLocks noChangeShapeType="1"/>
            </p:cNvSpPr>
            <p:nvPr/>
          </p:nvSpPr>
          <p:spPr bwMode="auto">
            <a:xfrm>
              <a:off x="5649" y="119"/>
              <a:ext cx="1" cy="3765"/>
            </a:xfrm>
            <a:prstGeom prst="line">
              <a:avLst/>
            </a:prstGeom>
            <a:noFill/>
            <a:ln w="28440">
              <a:solidFill>
                <a:srgbClr val="000000"/>
              </a:solidFill>
              <a:miter lim="800000"/>
              <a:headEnd/>
              <a:tailEnd/>
            </a:ln>
            <a:effectLst/>
          </p:spPr>
          <p:txBody>
            <a:bodyPr/>
            <a:lstStyle/>
            <a:p>
              <a:endParaRPr lang="pt-BR"/>
            </a:p>
          </p:txBody>
        </p:sp>
        <p:sp>
          <p:nvSpPr>
            <p:cNvPr id="15384" name="Line 24"/>
            <p:cNvSpPr>
              <a:spLocks noChangeShapeType="1"/>
            </p:cNvSpPr>
            <p:nvPr/>
          </p:nvSpPr>
          <p:spPr bwMode="auto">
            <a:xfrm>
              <a:off x="204" y="1192"/>
              <a:ext cx="5445" cy="1"/>
            </a:xfrm>
            <a:prstGeom prst="line">
              <a:avLst/>
            </a:prstGeom>
            <a:noFill/>
            <a:ln w="12600">
              <a:solidFill>
                <a:srgbClr val="000000"/>
              </a:solidFill>
              <a:miter lim="800000"/>
              <a:headEnd/>
              <a:tailEnd/>
            </a:ln>
            <a:effectLst/>
          </p:spPr>
          <p:txBody>
            <a:bodyPr/>
            <a:lstStyle/>
            <a:p>
              <a:endParaRPr lang="pt-BR"/>
            </a:p>
          </p:txBody>
        </p:sp>
        <p:sp>
          <p:nvSpPr>
            <p:cNvPr id="15385" name="Line 25"/>
            <p:cNvSpPr>
              <a:spLocks noChangeShapeType="1"/>
            </p:cNvSpPr>
            <p:nvPr/>
          </p:nvSpPr>
          <p:spPr bwMode="auto">
            <a:xfrm>
              <a:off x="1846" y="358"/>
              <a:ext cx="1" cy="3526"/>
            </a:xfrm>
            <a:prstGeom prst="line">
              <a:avLst/>
            </a:prstGeom>
            <a:noFill/>
            <a:ln w="12600">
              <a:solidFill>
                <a:srgbClr val="000000"/>
              </a:solidFill>
              <a:miter lim="800000"/>
              <a:headEnd/>
              <a:tailEnd/>
            </a:ln>
            <a:effectLst/>
          </p:spPr>
          <p:txBody>
            <a:bodyPr/>
            <a:lstStyle/>
            <a:p>
              <a:endParaRPr lang="pt-BR"/>
            </a:p>
          </p:txBody>
        </p:sp>
        <p:sp>
          <p:nvSpPr>
            <p:cNvPr id="15386" name="Line 26"/>
            <p:cNvSpPr>
              <a:spLocks noChangeShapeType="1"/>
            </p:cNvSpPr>
            <p:nvPr/>
          </p:nvSpPr>
          <p:spPr bwMode="auto">
            <a:xfrm>
              <a:off x="2785" y="358"/>
              <a:ext cx="1" cy="3526"/>
            </a:xfrm>
            <a:prstGeom prst="line">
              <a:avLst/>
            </a:prstGeom>
            <a:noFill/>
            <a:ln w="12600">
              <a:solidFill>
                <a:srgbClr val="000000"/>
              </a:solidFill>
              <a:miter lim="800000"/>
              <a:headEnd/>
              <a:tailEnd/>
            </a:ln>
            <a:effectLst/>
          </p:spPr>
          <p:txBody>
            <a:bodyPr/>
            <a:lstStyle/>
            <a:p>
              <a:endParaRPr lang="pt-BR"/>
            </a:p>
          </p:txBody>
        </p:sp>
        <p:sp>
          <p:nvSpPr>
            <p:cNvPr id="15387" name="Line 27"/>
            <p:cNvSpPr>
              <a:spLocks noChangeShapeType="1"/>
            </p:cNvSpPr>
            <p:nvPr/>
          </p:nvSpPr>
          <p:spPr bwMode="auto">
            <a:xfrm>
              <a:off x="3566" y="358"/>
              <a:ext cx="1" cy="3526"/>
            </a:xfrm>
            <a:prstGeom prst="line">
              <a:avLst/>
            </a:prstGeom>
            <a:noFill/>
            <a:ln w="12600">
              <a:solidFill>
                <a:srgbClr val="000000"/>
              </a:solidFill>
              <a:miter lim="800000"/>
              <a:headEnd/>
              <a:tailEnd/>
            </a:ln>
            <a:effectLst/>
          </p:spPr>
          <p:txBody>
            <a:bodyPr/>
            <a:lstStyle/>
            <a:p>
              <a:endParaRPr lang="pt-BR"/>
            </a:p>
          </p:txBody>
        </p:sp>
        <p:sp>
          <p:nvSpPr>
            <p:cNvPr id="15388" name="Line 28"/>
            <p:cNvSpPr>
              <a:spLocks noChangeShapeType="1"/>
            </p:cNvSpPr>
            <p:nvPr/>
          </p:nvSpPr>
          <p:spPr bwMode="auto">
            <a:xfrm>
              <a:off x="4333" y="358"/>
              <a:ext cx="1" cy="3526"/>
            </a:xfrm>
            <a:prstGeom prst="line">
              <a:avLst/>
            </a:prstGeom>
            <a:noFill/>
            <a:ln w="12600">
              <a:solidFill>
                <a:srgbClr val="000000"/>
              </a:solidFill>
              <a:miter lim="800000"/>
              <a:headEnd/>
              <a:tailEnd/>
            </a:ln>
            <a:effectLst/>
          </p:spPr>
          <p:txBody>
            <a:bodyPr/>
            <a:lstStyle/>
            <a:p>
              <a:endParaRPr lang="pt-BR"/>
            </a:p>
          </p:txBody>
        </p:sp>
        <p:sp>
          <p:nvSpPr>
            <p:cNvPr id="15389" name="Line 29"/>
            <p:cNvSpPr>
              <a:spLocks noChangeShapeType="1"/>
            </p:cNvSpPr>
            <p:nvPr/>
          </p:nvSpPr>
          <p:spPr bwMode="auto">
            <a:xfrm>
              <a:off x="4896" y="358"/>
              <a:ext cx="1" cy="3526"/>
            </a:xfrm>
            <a:prstGeom prst="line">
              <a:avLst/>
            </a:prstGeom>
            <a:noFill/>
            <a:ln w="12600">
              <a:solidFill>
                <a:srgbClr val="000000"/>
              </a:solidFill>
              <a:miter lim="800000"/>
              <a:headEnd/>
              <a:tailEnd/>
            </a:ln>
            <a:effectLst/>
          </p:spPr>
          <p:txBody>
            <a:bodyPr/>
            <a:lstStyle/>
            <a:p>
              <a:endParaRPr lang="pt-BR"/>
            </a:p>
          </p:txBody>
        </p:sp>
        <p:sp>
          <p:nvSpPr>
            <p:cNvPr id="15390" name="Line 30"/>
            <p:cNvSpPr>
              <a:spLocks noChangeShapeType="1"/>
            </p:cNvSpPr>
            <p:nvPr/>
          </p:nvSpPr>
          <p:spPr bwMode="auto">
            <a:xfrm>
              <a:off x="5530" y="358"/>
              <a:ext cx="1" cy="3526"/>
            </a:xfrm>
            <a:prstGeom prst="line">
              <a:avLst/>
            </a:prstGeom>
            <a:noFill/>
            <a:ln w="12600">
              <a:solidFill>
                <a:srgbClr val="000000"/>
              </a:solidFill>
              <a:miter lim="800000"/>
              <a:headEnd/>
              <a:tailEnd/>
            </a:ln>
            <a:effectLst/>
          </p:spPr>
          <p:txBody>
            <a:bodyPr/>
            <a:lstStyle/>
            <a:p>
              <a:endParaRPr lang="pt-BR"/>
            </a:p>
          </p:txBody>
        </p:sp>
        <p:sp>
          <p:nvSpPr>
            <p:cNvPr id="15391" name="Line 31"/>
            <p:cNvSpPr>
              <a:spLocks noChangeShapeType="1"/>
            </p:cNvSpPr>
            <p:nvPr/>
          </p:nvSpPr>
          <p:spPr bwMode="auto">
            <a:xfrm>
              <a:off x="1107" y="358"/>
              <a:ext cx="4542" cy="1"/>
            </a:xfrm>
            <a:prstGeom prst="line">
              <a:avLst/>
            </a:prstGeom>
            <a:noFill/>
            <a:ln w="12600">
              <a:solidFill>
                <a:srgbClr val="00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0825" y="481013"/>
            <a:ext cx="8647113" cy="6240462"/>
            <a:chOff x="158" y="303"/>
            <a:chExt cx="5447" cy="3931"/>
          </a:xfrm>
        </p:grpSpPr>
        <p:sp>
          <p:nvSpPr>
            <p:cNvPr id="16386" name="Rectangle 2"/>
            <p:cNvSpPr>
              <a:spLocks noChangeArrowheads="1"/>
            </p:cNvSpPr>
            <p:nvPr/>
          </p:nvSpPr>
          <p:spPr bwMode="auto">
            <a:xfrm>
              <a:off x="5490" y="3215"/>
              <a:ext cx="115" cy="1019"/>
            </a:xfrm>
            <a:prstGeom prst="rect">
              <a:avLst/>
            </a:prstGeom>
            <a:noFill/>
            <a:ln w="9525">
              <a:noFill/>
              <a:round/>
              <a:headEnd/>
              <a:tailEnd/>
            </a:ln>
            <a:effectLst/>
          </p:spPr>
          <p:txBody>
            <a:bodyPr wrap="none" anchor="ctr"/>
            <a:lstStyle/>
            <a:p>
              <a:endParaRPr lang="pt-BR"/>
            </a:p>
          </p:txBody>
        </p:sp>
        <p:sp>
          <p:nvSpPr>
            <p:cNvPr id="16387" name="Rectangle 3"/>
            <p:cNvSpPr>
              <a:spLocks noChangeArrowheads="1"/>
            </p:cNvSpPr>
            <p:nvPr/>
          </p:nvSpPr>
          <p:spPr bwMode="auto">
            <a:xfrm>
              <a:off x="4789" y="3215"/>
              <a:ext cx="701" cy="101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6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8,2%</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Marabá:2</a:t>
              </a:r>
            </a:p>
          </p:txBody>
        </p:sp>
        <p:sp>
          <p:nvSpPr>
            <p:cNvPr id="16388" name="Rectangle 4"/>
            <p:cNvSpPr>
              <a:spLocks noChangeArrowheads="1"/>
            </p:cNvSpPr>
            <p:nvPr/>
          </p:nvSpPr>
          <p:spPr bwMode="auto">
            <a:xfrm>
              <a:off x="4150" y="3215"/>
              <a:ext cx="639" cy="101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3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4,1%</a:t>
              </a:r>
            </a:p>
          </p:txBody>
        </p:sp>
        <p:sp>
          <p:nvSpPr>
            <p:cNvPr id="16389" name="Rectangle 5"/>
            <p:cNvSpPr>
              <a:spLocks noChangeArrowheads="1"/>
            </p:cNvSpPr>
            <p:nvPr/>
          </p:nvSpPr>
          <p:spPr bwMode="auto">
            <a:xfrm>
              <a:off x="3470" y="3215"/>
              <a:ext cx="680" cy="101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6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8,2%</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Santarém:2</a:t>
              </a:r>
            </a:p>
          </p:txBody>
        </p:sp>
        <p:sp>
          <p:nvSpPr>
            <p:cNvPr id="16390" name="Rectangle 6"/>
            <p:cNvSpPr>
              <a:spLocks noChangeArrowheads="1"/>
            </p:cNvSpPr>
            <p:nvPr/>
          </p:nvSpPr>
          <p:spPr bwMode="auto">
            <a:xfrm>
              <a:off x="2699" y="3215"/>
              <a:ext cx="771" cy="101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2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2,8%</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Altamira:1</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P.Moz:</a:t>
              </a:r>
              <a:r>
                <a:rPr lang="en-GB" sz="1600">
                  <a:solidFill>
                    <a:srgbClr val="000000"/>
                  </a:solidFill>
                </a:rPr>
                <a:t> 1</a:t>
              </a:r>
            </a:p>
          </p:txBody>
        </p:sp>
        <p:sp>
          <p:nvSpPr>
            <p:cNvPr id="16391" name="Rectangle 7"/>
            <p:cNvSpPr>
              <a:spLocks noChangeArrowheads="1"/>
            </p:cNvSpPr>
            <p:nvPr/>
          </p:nvSpPr>
          <p:spPr bwMode="auto">
            <a:xfrm>
              <a:off x="1858" y="3215"/>
              <a:ext cx="841" cy="1019"/>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8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10,9%</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Castanhal:2</a:t>
              </a:r>
            </a:p>
          </p:txBody>
        </p:sp>
        <p:sp>
          <p:nvSpPr>
            <p:cNvPr id="16392" name="Rectangle 8"/>
            <p:cNvSpPr>
              <a:spLocks noChangeArrowheads="1"/>
            </p:cNvSpPr>
            <p:nvPr/>
          </p:nvSpPr>
          <p:spPr bwMode="auto">
            <a:xfrm>
              <a:off x="964" y="3215"/>
              <a:ext cx="894" cy="1019"/>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48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65,7%</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Belém:31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Ananindeua:6</a:t>
              </a:r>
            </a:p>
          </p:txBody>
        </p:sp>
        <p:sp>
          <p:nvSpPr>
            <p:cNvPr id="16393" name="Rectangle 9"/>
            <p:cNvSpPr>
              <a:spLocks noChangeArrowheads="1"/>
            </p:cNvSpPr>
            <p:nvPr/>
          </p:nvSpPr>
          <p:spPr bwMode="auto">
            <a:xfrm>
              <a:off x="158" y="3215"/>
              <a:ext cx="806" cy="1019"/>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Neoplasia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Maligna da mama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73</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(3,3%)‏</a:t>
              </a:r>
            </a:p>
          </p:txBody>
        </p:sp>
        <p:sp>
          <p:nvSpPr>
            <p:cNvPr id="16394" name="Rectangle 10"/>
            <p:cNvSpPr>
              <a:spLocks noChangeArrowheads="1"/>
            </p:cNvSpPr>
            <p:nvPr/>
          </p:nvSpPr>
          <p:spPr bwMode="auto">
            <a:xfrm>
              <a:off x="5490" y="2414"/>
              <a:ext cx="115" cy="801"/>
            </a:xfrm>
            <a:prstGeom prst="rect">
              <a:avLst/>
            </a:prstGeom>
            <a:noFill/>
            <a:ln w="9525">
              <a:noFill/>
              <a:round/>
              <a:headEnd/>
              <a:tailEnd/>
            </a:ln>
            <a:effectLst/>
          </p:spPr>
          <p:txBody>
            <a:bodyPr wrap="none" anchor="ctr"/>
            <a:lstStyle/>
            <a:p>
              <a:endParaRPr lang="pt-BR"/>
            </a:p>
          </p:txBody>
        </p:sp>
        <p:sp>
          <p:nvSpPr>
            <p:cNvPr id="16395" name="Rectangle 11"/>
            <p:cNvSpPr>
              <a:spLocks noChangeArrowheads="1"/>
            </p:cNvSpPr>
            <p:nvPr/>
          </p:nvSpPr>
          <p:spPr bwMode="auto">
            <a:xfrm>
              <a:off x="4789" y="2414"/>
              <a:ext cx="701" cy="801"/>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13 CASOS</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Parauapebas:5</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15,1%</a:t>
              </a:r>
            </a:p>
          </p:txBody>
        </p:sp>
        <p:sp>
          <p:nvSpPr>
            <p:cNvPr id="16396" name="Rectangle 12"/>
            <p:cNvSpPr>
              <a:spLocks noChangeArrowheads="1"/>
            </p:cNvSpPr>
            <p:nvPr/>
          </p:nvSpPr>
          <p:spPr bwMode="auto">
            <a:xfrm>
              <a:off x="4150" y="2414"/>
              <a:ext cx="639" cy="801"/>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6 CASOS</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S.Félix Xingu: 3</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6,9%</a:t>
              </a:r>
            </a:p>
          </p:txBody>
        </p:sp>
        <p:sp>
          <p:nvSpPr>
            <p:cNvPr id="16397" name="Rectangle 13"/>
            <p:cNvSpPr>
              <a:spLocks noChangeArrowheads="1"/>
            </p:cNvSpPr>
            <p:nvPr/>
          </p:nvSpPr>
          <p:spPr bwMode="auto">
            <a:xfrm>
              <a:off x="3470" y="2414"/>
              <a:ext cx="680" cy="801"/>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7 CASOS</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8,1%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Santarém:5 </a:t>
              </a:r>
            </a:p>
          </p:txBody>
        </p:sp>
        <p:sp>
          <p:nvSpPr>
            <p:cNvPr id="16398" name="Rectangle 14"/>
            <p:cNvSpPr>
              <a:spLocks noChangeArrowheads="1"/>
            </p:cNvSpPr>
            <p:nvPr/>
          </p:nvSpPr>
          <p:spPr bwMode="auto">
            <a:xfrm>
              <a:off x="2699" y="2414"/>
              <a:ext cx="771" cy="801"/>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2 CASOS</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2,3%</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Anapú:1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Uruará:1</a:t>
              </a:r>
            </a:p>
          </p:txBody>
        </p:sp>
        <p:sp>
          <p:nvSpPr>
            <p:cNvPr id="16399" name="Rectangle 15"/>
            <p:cNvSpPr>
              <a:spLocks noChangeArrowheads="1"/>
            </p:cNvSpPr>
            <p:nvPr/>
          </p:nvSpPr>
          <p:spPr bwMode="auto">
            <a:xfrm>
              <a:off x="1858" y="2414"/>
              <a:ext cx="841" cy="801"/>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7 CASOS</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8,1%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Paragominas:2</a:t>
              </a:r>
            </a:p>
          </p:txBody>
        </p:sp>
        <p:sp>
          <p:nvSpPr>
            <p:cNvPr id="16400" name="Rectangle 16"/>
            <p:cNvSpPr>
              <a:spLocks noChangeArrowheads="1"/>
            </p:cNvSpPr>
            <p:nvPr/>
          </p:nvSpPr>
          <p:spPr bwMode="auto">
            <a:xfrm>
              <a:off x="964" y="2414"/>
              <a:ext cx="894" cy="801"/>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46 CASOS</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 </a:t>
              </a:r>
              <a:r>
                <a:rPr lang="en-GB" sz="1600">
                  <a:solidFill>
                    <a:srgbClr val="FF3300"/>
                  </a:solidFill>
                </a:rPr>
                <a:t>53,4%</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Belém:27</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Ananindeua:7</a:t>
              </a:r>
            </a:p>
          </p:txBody>
        </p:sp>
        <p:sp>
          <p:nvSpPr>
            <p:cNvPr id="16401" name="Rectangle 17"/>
            <p:cNvSpPr>
              <a:spLocks noChangeArrowheads="1"/>
            </p:cNvSpPr>
            <p:nvPr/>
          </p:nvSpPr>
          <p:spPr bwMode="auto">
            <a:xfrm>
              <a:off x="158" y="2414"/>
              <a:ext cx="806" cy="801"/>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Mal definidas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86</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( 3,9%)‏</a:t>
              </a:r>
            </a:p>
          </p:txBody>
        </p:sp>
        <p:sp>
          <p:nvSpPr>
            <p:cNvPr id="16402" name="Rectangle 18"/>
            <p:cNvSpPr>
              <a:spLocks noChangeArrowheads="1"/>
            </p:cNvSpPr>
            <p:nvPr/>
          </p:nvSpPr>
          <p:spPr bwMode="auto">
            <a:xfrm>
              <a:off x="3470" y="1019"/>
              <a:ext cx="680" cy="1395"/>
            </a:xfrm>
            <a:prstGeom prst="rect">
              <a:avLst/>
            </a:prstGeom>
            <a:noFill/>
            <a:ln w="9525">
              <a:noFill/>
              <a:round/>
              <a:headEnd/>
              <a:tailEnd/>
            </a:ln>
            <a:effectLst/>
          </p:spPr>
          <p:txBody>
            <a:bodyPr wrap="none" anchor="ctr"/>
            <a:lstStyle/>
            <a:p>
              <a:endParaRPr lang="pt-BR"/>
            </a:p>
          </p:txBody>
        </p:sp>
        <p:sp>
          <p:nvSpPr>
            <p:cNvPr id="16403" name="Rectangle 19"/>
            <p:cNvSpPr>
              <a:spLocks noChangeArrowheads="1"/>
            </p:cNvSpPr>
            <p:nvPr/>
          </p:nvSpPr>
          <p:spPr bwMode="auto">
            <a:xfrm>
              <a:off x="3470" y="514"/>
              <a:ext cx="680" cy="50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OESTE</a:t>
              </a:r>
            </a:p>
          </p:txBody>
        </p:sp>
        <p:sp>
          <p:nvSpPr>
            <p:cNvPr id="16404" name="Rectangle 20"/>
            <p:cNvSpPr>
              <a:spLocks noChangeArrowheads="1"/>
            </p:cNvSpPr>
            <p:nvPr/>
          </p:nvSpPr>
          <p:spPr bwMode="auto">
            <a:xfrm>
              <a:off x="1858" y="1019"/>
              <a:ext cx="841" cy="139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12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13,6%</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Paragominas:4</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p:txBody>
        </p:sp>
        <p:sp>
          <p:nvSpPr>
            <p:cNvPr id="16405" name="Rectangle 21"/>
            <p:cNvSpPr>
              <a:spLocks noChangeArrowheads="1"/>
            </p:cNvSpPr>
            <p:nvPr/>
          </p:nvSpPr>
          <p:spPr bwMode="auto">
            <a:xfrm>
              <a:off x="1858" y="514"/>
              <a:ext cx="841" cy="50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NORDESTE</a:t>
              </a:r>
            </a:p>
          </p:txBody>
        </p:sp>
        <p:sp>
          <p:nvSpPr>
            <p:cNvPr id="16406" name="Rectangle 22"/>
            <p:cNvSpPr>
              <a:spLocks noChangeArrowheads="1"/>
            </p:cNvSpPr>
            <p:nvPr/>
          </p:nvSpPr>
          <p:spPr bwMode="auto">
            <a:xfrm>
              <a:off x="964" y="1019"/>
              <a:ext cx="894" cy="139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52 CASOS</a:t>
              </a:r>
              <a:r>
                <a:rPr lang="en-GB" sz="1600">
                  <a:solidFill>
                    <a:srgbClr val="FF3300"/>
                  </a:solidFill>
                </a:rPr>
                <a:t>     26,1%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Belém:29</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Ananindeua:16</a:t>
              </a:r>
            </a:p>
          </p:txBody>
        </p:sp>
        <p:sp>
          <p:nvSpPr>
            <p:cNvPr id="16407" name="Rectangle 23"/>
            <p:cNvSpPr>
              <a:spLocks noChangeArrowheads="1"/>
            </p:cNvSpPr>
            <p:nvPr/>
          </p:nvSpPr>
          <p:spPr bwMode="auto">
            <a:xfrm>
              <a:off x="964" y="514"/>
              <a:ext cx="894" cy="50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NORTE</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t>
              </a:r>
              <a:r>
                <a:rPr lang="en-GB" sz="1200" b="1">
                  <a:solidFill>
                    <a:srgbClr val="000000"/>
                  </a:solidFill>
                </a:rPr>
                <a:t>40 MUNICIPIOS</a:t>
              </a:r>
              <a:r>
                <a:rPr lang="en-GB" sz="1200">
                  <a:solidFill>
                    <a:srgbClr val="000000"/>
                  </a:solidFill>
                </a:rPr>
                <a:t>)‏</a:t>
              </a:r>
            </a:p>
          </p:txBody>
        </p:sp>
        <p:sp>
          <p:nvSpPr>
            <p:cNvPr id="16408" name="Rectangle 24"/>
            <p:cNvSpPr>
              <a:spLocks noChangeArrowheads="1"/>
            </p:cNvSpPr>
            <p:nvPr/>
          </p:nvSpPr>
          <p:spPr bwMode="auto">
            <a:xfrm>
              <a:off x="964" y="303"/>
              <a:ext cx="4641" cy="211"/>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MACRO REGIÕES</a:t>
              </a:r>
            </a:p>
          </p:txBody>
        </p:sp>
        <p:sp>
          <p:nvSpPr>
            <p:cNvPr id="16409" name="Rectangle 25"/>
            <p:cNvSpPr>
              <a:spLocks noChangeArrowheads="1"/>
            </p:cNvSpPr>
            <p:nvPr/>
          </p:nvSpPr>
          <p:spPr bwMode="auto">
            <a:xfrm>
              <a:off x="4150" y="1019"/>
              <a:ext cx="639" cy="139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9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10,2%</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Tucumã:4</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Redenção:3</a:t>
              </a:r>
            </a:p>
          </p:txBody>
        </p:sp>
        <p:sp>
          <p:nvSpPr>
            <p:cNvPr id="16410" name="Rectangle 26"/>
            <p:cNvSpPr>
              <a:spLocks noChangeArrowheads="1"/>
            </p:cNvSpPr>
            <p:nvPr/>
          </p:nvSpPr>
          <p:spPr bwMode="auto">
            <a:xfrm>
              <a:off x="4150" y="514"/>
              <a:ext cx="639" cy="50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SUL</a:t>
              </a:r>
            </a:p>
          </p:txBody>
        </p:sp>
        <p:sp>
          <p:nvSpPr>
            <p:cNvPr id="16411" name="Rectangle 27"/>
            <p:cNvSpPr>
              <a:spLocks noChangeArrowheads="1"/>
            </p:cNvSpPr>
            <p:nvPr/>
          </p:nvSpPr>
          <p:spPr bwMode="auto">
            <a:xfrm>
              <a:off x="2699" y="1019"/>
              <a:ext cx="771" cy="139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 CASO</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1,1%</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Pacajá: 1</a:t>
              </a:r>
            </a:p>
          </p:txBody>
        </p:sp>
        <p:sp>
          <p:nvSpPr>
            <p:cNvPr id="16412" name="Rectangle 28"/>
            <p:cNvSpPr>
              <a:spLocks noChangeArrowheads="1"/>
            </p:cNvSpPr>
            <p:nvPr/>
          </p:nvSpPr>
          <p:spPr bwMode="auto">
            <a:xfrm>
              <a:off x="2699" y="514"/>
              <a:ext cx="771" cy="50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CENTRO-OESTE</a:t>
              </a:r>
            </a:p>
          </p:txBody>
        </p:sp>
        <p:sp>
          <p:nvSpPr>
            <p:cNvPr id="16413" name="Rectangle 29"/>
            <p:cNvSpPr>
              <a:spLocks noChangeArrowheads="1"/>
            </p:cNvSpPr>
            <p:nvPr/>
          </p:nvSpPr>
          <p:spPr bwMode="auto">
            <a:xfrm>
              <a:off x="4789" y="1019"/>
              <a:ext cx="701" cy="139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14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15,9%</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Marabá:4</a:t>
              </a:r>
            </a:p>
          </p:txBody>
        </p:sp>
        <p:sp>
          <p:nvSpPr>
            <p:cNvPr id="16414" name="Rectangle 30"/>
            <p:cNvSpPr>
              <a:spLocks noChangeArrowheads="1"/>
            </p:cNvSpPr>
            <p:nvPr/>
          </p:nvSpPr>
          <p:spPr bwMode="auto">
            <a:xfrm>
              <a:off x="4789" y="514"/>
              <a:ext cx="701" cy="50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SUDESTE</a:t>
              </a:r>
            </a:p>
          </p:txBody>
        </p:sp>
        <p:sp>
          <p:nvSpPr>
            <p:cNvPr id="16415" name="Rectangle 31"/>
            <p:cNvSpPr>
              <a:spLocks noChangeArrowheads="1"/>
            </p:cNvSpPr>
            <p:nvPr/>
          </p:nvSpPr>
          <p:spPr bwMode="auto">
            <a:xfrm>
              <a:off x="5490" y="1019"/>
              <a:ext cx="115" cy="1395"/>
            </a:xfrm>
            <a:prstGeom prst="rect">
              <a:avLst/>
            </a:prstGeom>
            <a:noFill/>
            <a:ln w="9525">
              <a:noFill/>
              <a:round/>
              <a:headEnd/>
              <a:tailEnd/>
            </a:ln>
            <a:effectLst/>
          </p:spPr>
          <p:txBody>
            <a:bodyPr wrap="none" anchor="ctr"/>
            <a:lstStyle/>
            <a:p>
              <a:endParaRPr lang="pt-BR"/>
            </a:p>
          </p:txBody>
        </p:sp>
        <p:sp>
          <p:nvSpPr>
            <p:cNvPr id="16416" name="Rectangle 32"/>
            <p:cNvSpPr>
              <a:spLocks noChangeArrowheads="1"/>
            </p:cNvSpPr>
            <p:nvPr/>
          </p:nvSpPr>
          <p:spPr bwMode="auto">
            <a:xfrm>
              <a:off x="158" y="1019"/>
              <a:ext cx="806" cy="139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Agressão por arma de fogo</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88</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( 3,9%)‏</a:t>
              </a:r>
            </a:p>
          </p:txBody>
        </p:sp>
        <p:sp>
          <p:nvSpPr>
            <p:cNvPr id="16417" name="Rectangle 33"/>
            <p:cNvSpPr>
              <a:spLocks noChangeArrowheads="1"/>
            </p:cNvSpPr>
            <p:nvPr/>
          </p:nvSpPr>
          <p:spPr bwMode="auto">
            <a:xfrm>
              <a:off x="5490" y="514"/>
              <a:ext cx="115" cy="505"/>
            </a:xfrm>
            <a:prstGeom prst="rect">
              <a:avLst/>
            </a:prstGeom>
            <a:noFill/>
            <a:ln w="9525">
              <a:noFill/>
              <a:round/>
              <a:headEnd/>
              <a:tailEnd/>
            </a:ln>
            <a:effectLst/>
          </p:spPr>
          <p:txBody>
            <a:bodyPr wrap="none" anchor="ctr"/>
            <a:lstStyle/>
            <a:p>
              <a:endParaRPr lang="pt-BR"/>
            </a:p>
          </p:txBody>
        </p:sp>
        <p:sp>
          <p:nvSpPr>
            <p:cNvPr id="16418" name="Rectangle 34"/>
            <p:cNvSpPr>
              <a:spLocks noChangeArrowheads="1"/>
            </p:cNvSpPr>
            <p:nvPr/>
          </p:nvSpPr>
          <p:spPr bwMode="auto">
            <a:xfrm>
              <a:off x="158" y="303"/>
              <a:ext cx="806" cy="71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CAUSAS</a:t>
              </a:r>
            </a:p>
          </p:txBody>
        </p:sp>
        <p:sp>
          <p:nvSpPr>
            <p:cNvPr id="16419" name="Line 35"/>
            <p:cNvSpPr>
              <a:spLocks noChangeShapeType="1"/>
            </p:cNvSpPr>
            <p:nvPr/>
          </p:nvSpPr>
          <p:spPr bwMode="auto">
            <a:xfrm>
              <a:off x="158" y="303"/>
              <a:ext cx="5447" cy="1"/>
            </a:xfrm>
            <a:prstGeom prst="line">
              <a:avLst/>
            </a:prstGeom>
            <a:noFill/>
            <a:ln w="28440">
              <a:solidFill>
                <a:srgbClr val="000000"/>
              </a:solidFill>
              <a:miter lim="800000"/>
              <a:headEnd/>
              <a:tailEnd/>
            </a:ln>
            <a:effectLst/>
          </p:spPr>
          <p:txBody>
            <a:bodyPr/>
            <a:lstStyle/>
            <a:p>
              <a:endParaRPr lang="pt-BR"/>
            </a:p>
          </p:txBody>
        </p:sp>
        <p:sp>
          <p:nvSpPr>
            <p:cNvPr id="16420" name="Line 36"/>
            <p:cNvSpPr>
              <a:spLocks noChangeShapeType="1"/>
            </p:cNvSpPr>
            <p:nvPr/>
          </p:nvSpPr>
          <p:spPr bwMode="auto">
            <a:xfrm>
              <a:off x="158" y="4234"/>
              <a:ext cx="5447" cy="1"/>
            </a:xfrm>
            <a:prstGeom prst="line">
              <a:avLst/>
            </a:prstGeom>
            <a:noFill/>
            <a:ln w="28440">
              <a:solidFill>
                <a:srgbClr val="000000"/>
              </a:solidFill>
              <a:miter lim="800000"/>
              <a:headEnd/>
              <a:tailEnd/>
            </a:ln>
            <a:effectLst/>
          </p:spPr>
          <p:txBody>
            <a:bodyPr/>
            <a:lstStyle/>
            <a:p>
              <a:endParaRPr lang="pt-BR"/>
            </a:p>
          </p:txBody>
        </p:sp>
        <p:sp>
          <p:nvSpPr>
            <p:cNvPr id="16421" name="Line 37"/>
            <p:cNvSpPr>
              <a:spLocks noChangeShapeType="1"/>
            </p:cNvSpPr>
            <p:nvPr/>
          </p:nvSpPr>
          <p:spPr bwMode="auto">
            <a:xfrm>
              <a:off x="158" y="303"/>
              <a:ext cx="1" cy="3931"/>
            </a:xfrm>
            <a:prstGeom prst="line">
              <a:avLst/>
            </a:prstGeom>
            <a:noFill/>
            <a:ln w="28440">
              <a:solidFill>
                <a:srgbClr val="000000"/>
              </a:solidFill>
              <a:miter lim="800000"/>
              <a:headEnd/>
              <a:tailEnd/>
            </a:ln>
            <a:effectLst/>
          </p:spPr>
          <p:txBody>
            <a:bodyPr/>
            <a:lstStyle/>
            <a:p>
              <a:endParaRPr lang="pt-BR"/>
            </a:p>
          </p:txBody>
        </p:sp>
        <p:sp>
          <p:nvSpPr>
            <p:cNvPr id="16422" name="Line 38"/>
            <p:cNvSpPr>
              <a:spLocks noChangeShapeType="1"/>
            </p:cNvSpPr>
            <p:nvPr/>
          </p:nvSpPr>
          <p:spPr bwMode="auto">
            <a:xfrm>
              <a:off x="964" y="303"/>
              <a:ext cx="1" cy="3931"/>
            </a:xfrm>
            <a:prstGeom prst="line">
              <a:avLst/>
            </a:prstGeom>
            <a:noFill/>
            <a:ln w="12600">
              <a:solidFill>
                <a:srgbClr val="000000"/>
              </a:solidFill>
              <a:miter lim="800000"/>
              <a:headEnd/>
              <a:tailEnd/>
            </a:ln>
            <a:effectLst/>
          </p:spPr>
          <p:txBody>
            <a:bodyPr/>
            <a:lstStyle/>
            <a:p>
              <a:endParaRPr lang="pt-BR"/>
            </a:p>
          </p:txBody>
        </p:sp>
        <p:sp>
          <p:nvSpPr>
            <p:cNvPr id="16423" name="Line 39"/>
            <p:cNvSpPr>
              <a:spLocks noChangeShapeType="1"/>
            </p:cNvSpPr>
            <p:nvPr/>
          </p:nvSpPr>
          <p:spPr bwMode="auto">
            <a:xfrm>
              <a:off x="5605" y="303"/>
              <a:ext cx="1" cy="3931"/>
            </a:xfrm>
            <a:prstGeom prst="line">
              <a:avLst/>
            </a:prstGeom>
            <a:noFill/>
            <a:ln w="28440">
              <a:solidFill>
                <a:srgbClr val="000000"/>
              </a:solidFill>
              <a:miter lim="800000"/>
              <a:headEnd/>
              <a:tailEnd/>
            </a:ln>
            <a:effectLst/>
          </p:spPr>
          <p:txBody>
            <a:bodyPr/>
            <a:lstStyle/>
            <a:p>
              <a:endParaRPr lang="pt-BR"/>
            </a:p>
          </p:txBody>
        </p:sp>
        <p:sp>
          <p:nvSpPr>
            <p:cNvPr id="16424" name="Line 40"/>
            <p:cNvSpPr>
              <a:spLocks noChangeShapeType="1"/>
            </p:cNvSpPr>
            <p:nvPr/>
          </p:nvSpPr>
          <p:spPr bwMode="auto">
            <a:xfrm>
              <a:off x="158" y="1019"/>
              <a:ext cx="5447" cy="1"/>
            </a:xfrm>
            <a:prstGeom prst="line">
              <a:avLst/>
            </a:prstGeom>
            <a:noFill/>
            <a:ln w="12600">
              <a:solidFill>
                <a:srgbClr val="000000"/>
              </a:solidFill>
              <a:miter lim="800000"/>
              <a:headEnd/>
              <a:tailEnd/>
            </a:ln>
            <a:effectLst/>
          </p:spPr>
          <p:txBody>
            <a:bodyPr/>
            <a:lstStyle/>
            <a:p>
              <a:endParaRPr lang="pt-BR"/>
            </a:p>
          </p:txBody>
        </p:sp>
        <p:sp>
          <p:nvSpPr>
            <p:cNvPr id="16425" name="Line 41"/>
            <p:cNvSpPr>
              <a:spLocks noChangeShapeType="1"/>
            </p:cNvSpPr>
            <p:nvPr/>
          </p:nvSpPr>
          <p:spPr bwMode="auto">
            <a:xfrm>
              <a:off x="1858" y="514"/>
              <a:ext cx="1" cy="3720"/>
            </a:xfrm>
            <a:prstGeom prst="line">
              <a:avLst/>
            </a:prstGeom>
            <a:noFill/>
            <a:ln w="12600">
              <a:solidFill>
                <a:srgbClr val="000000"/>
              </a:solidFill>
              <a:miter lim="800000"/>
              <a:headEnd/>
              <a:tailEnd/>
            </a:ln>
            <a:effectLst/>
          </p:spPr>
          <p:txBody>
            <a:bodyPr/>
            <a:lstStyle/>
            <a:p>
              <a:endParaRPr lang="pt-BR"/>
            </a:p>
          </p:txBody>
        </p:sp>
        <p:sp>
          <p:nvSpPr>
            <p:cNvPr id="16426" name="Line 42"/>
            <p:cNvSpPr>
              <a:spLocks noChangeShapeType="1"/>
            </p:cNvSpPr>
            <p:nvPr/>
          </p:nvSpPr>
          <p:spPr bwMode="auto">
            <a:xfrm>
              <a:off x="2699" y="514"/>
              <a:ext cx="1" cy="3720"/>
            </a:xfrm>
            <a:prstGeom prst="line">
              <a:avLst/>
            </a:prstGeom>
            <a:noFill/>
            <a:ln w="12600">
              <a:solidFill>
                <a:srgbClr val="000000"/>
              </a:solidFill>
              <a:miter lim="800000"/>
              <a:headEnd/>
              <a:tailEnd/>
            </a:ln>
            <a:effectLst/>
          </p:spPr>
          <p:txBody>
            <a:bodyPr/>
            <a:lstStyle/>
            <a:p>
              <a:endParaRPr lang="pt-BR"/>
            </a:p>
          </p:txBody>
        </p:sp>
        <p:sp>
          <p:nvSpPr>
            <p:cNvPr id="16427" name="Line 43"/>
            <p:cNvSpPr>
              <a:spLocks noChangeShapeType="1"/>
            </p:cNvSpPr>
            <p:nvPr/>
          </p:nvSpPr>
          <p:spPr bwMode="auto">
            <a:xfrm>
              <a:off x="3470" y="514"/>
              <a:ext cx="1" cy="3720"/>
            </a:xfrm>
            <a:prstGeom prst="line">
              <a:avLst/>
            </a:prstGeom>
            <a:noFill/>
            <a:ln w="12600">
              <a:solidFill>
                <a:srgbClr val="000000"/>
              </a:solidFill>
              <a:miter lim="800000"/>
              <a:headEnd/>
              <a:tailEnd/>
            </a:ln>
            <a:effectLst/>
          </p:spPr>
          <p:txBody>
            <a:bodyPr/>
            <a:lstStyle/>
            <a:p>
              <a:endParaRPr lang="pt-BR"/>
            </a:p>
          </p:txBody>
        </p:sp>
        <p:sp>
          <p:nvSpPr>
            <p:cNvPr id="16428" name="Line 44"/>
            <p:cNvSpPr>
              <a:spLocks noChangeShapeType="1"/>
            </p:cNvSpPr>
            <p:nvPr/>
          </p:nvSpPr>
          <p:spPr bwMode="auto">
            <a:xfrm>
              <a:off x="4150" y="514"/>
              <a:ext cx="1" cy="3720"/>
            </a:xfrm>
            <a:prstGeom prst="line">
              <a:avLst/>
            </a:prstGeom>
            <a:noFill/>
            <a:ln w="12600">
              <a:solidFill>
                <a:srgbClr val="000000"/>
              </a:solidFill>
              <a:miter lim="800000"/>
              <a:headEnd/>
              <a:tailEnd/>
            </a:ln>
            <a:effectLst/>
          </p:spPr>
          <p:txBody>
            <a:bodyPr/>
            <a:lstStyle/>
            <a:p>
              <a:endParaRPr lang="pt-BR"/>
            </a:p>
          </p:txBody>
        </p:sp>
        <p:sp>
          <p:nvSpPr>
            <p:cNvPr id="16429" name="Line 45"/>
            <p:cNvSpPr>
              <a:spLocks noChangeShapeType="1"/>
            </p:cNvSpPr>
            <p:nvPr/>
          </p:nvSpPr>
          <p:spPr bwMode="auto">
            <a:xfrm>
              <a:off x="4789" y="514"/>
              <a:ext cx="1" cy="3720"/>
            </a:xfrm>
            <a:prstGeom prst="line">
              <a:avLst/>
            </a:prstGeom>
            <a:noFill/>
            <a:ln w="12600">
              <a:solidFill>
                <a:srgbClr val="000000"/>
              </a:solidFill>
              <a:miter lim="800000"/>
              <a:headEnd/>
              <a:tailEnd/>
            </a:ln>
            <a:effectLst/>
          </p:spPr>
          <p:txBody>
            <a:bodyPr/>
            <a:lstStyle/>
            <a:p>
              <a:endParaRPr lang="pt-BR"/>
            </a:p>
          </p:txBody>
        </p:sp>
        <p:sp>
          <p:nvSpPr>
            <p:cNvPr id="16430" name="Line 46"/>
            <p:cNvSpPr>
              <a:spLocks noChangeShapeType="1"/>
            </p:cNvSpPr>
            <p:nvPr/>
          </p:nvSpPr>
          <p:spPr bwMode="auto">
            <a:xfrm>
              <a:off x="5490" y="514"/>
              <a:ext cx="1" cy="3720"/>
            </a:xfrm>
            <a:prstGeom prst="line">
              <a:avLst/>
            </a:prstGeom>
            <a:noFill/>
            <a:ln w="12600">
              <a:solidFill>
                <a:srgbClr val="000000"/>
              </a:solidFill>
              <a:miter lim="800000"/>
              <a:headEnd/>
              <a:tailEnd/>
            </a:ln>
            <a:effectLst/>
          </p:spPr>
          <p:txBody>
            <a:bodyPr/>
            <a:lstStyle/>
            <a:p>
              <a:endParaRPr lang="pt-BR"/>
            </a:p>
          </p:txBody>
        </p:sp>
        <p:sp>
          <p:nvSpPr>
            <p:cNvPr id="16431" name="Line 47"/>
            <p:cNvSpPr>
              <a:spLocks noChangeShapeType="1"/>
            </p:cNvSpPr>
            <p:nvPr/>
          </p:nvSpPr>
          <p:spPr bwMode="auto">
            <a:xfrm>
              <a:off x="964" y="514"/>
              <a:ext cx="4641" cy="1"/>
            </a:xfrm>
            <a:prstGeom prst="line">
              <a:avLst/>
            </a:prstGeom>
            <a:noFill/>
            <a:ln w="12600">
              <a:solidFill>
                <a:srgbClr val="000000"/>
              </a:solidFill>
              <a:miter lim="800000"/>
              <a:headEnd/>
              <a:tailEnd/>
            </a:ln>
            <a:effectLst/>
          </p:spPr>
          <p:txBody>
            <a:bodyPr/>
            <a:lstStyle/>
            <a:p>
              <a:endParaRPr lang="pt-BR"/>
            </a:p>
          </p:txBody>
        </p:sp>
        <p:sp>
          <p:nvSpPr>
            <p:cNvPr id="16432" name="Line 48"/>
            <p:cNvSpPr>
              <a:spLocks noChangeShapeType="1"/>
            </p:cNvSpPr>
            <p:nvPr/>
          </p:nvSpPr>
          <p:spPr bwMode="auto">
            <a:xfrm>
              <a:off x="158" y="2414"/>
              <a:ext cx="5447" cy="1"/>
            </a:xfrm>
            <a:prstGeom prst="line">
              <a:avLst/>
            </a:prstGeom>
            <a:noFill/>
            <a:ln w="12600">
              <a:solidFill>
                <a:srgbClr val="000000"/>
              </a:solidFill>
              <a:miter lim="800000"/>
              <a:headEnd/>
              <a:tailEnd/>
            </a:ln>
            <a:effectLst/>
          </p:spPr>
          <p:txBody>
            <a:bodyPr/>
            <a:lstStyle/>
            <a:p>
              <a:endParaRPr lang="pt-BR"/>
            </a:p>
          </p:txBody>
        </p:sp>
        <p:sp>
          <p:nvSpPr>
            <p:cNvPr id="16433" name="Line 49"/>
            <p:cNvSpPr>
              <a:spLocks noChangeShapeType="1"/>
            </p:cNvSpPr>
            <p:nvPr/>
          </p:nvSpPr>
          <p:spPr bwMode="auto">
            <a:xfrm>
              <a:off x="158" y="3215"/>
              <a:ext cx="5447" cy="1"/>
            </a:xfrm>
            <a:prstGeom prst="line">
              <a:avLst/>
            </a:prstGeom>
            <a:noFill/>
            <a:ln w="12600">
              <a:solidFill>
                <a:srgbClr val="00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274638"/>
            <a:ext cx="91440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t>PROPORÇÃO DAS PRINCIPAIS CAUSAS DE MORTALIDADE MATERNA  2010</a:t>
            </a:r>
          </a:p>
        </p:txBody>
      </p:sp>
      <p:grpSp>
        <p:nvGrpSpPr>
          <p:cNvPr id="2" name="Group 2"/>
          <p:cNvGrpSpPr>
            <a:grpSpLocks/>
          </p:cNvGrpSpPr>
          <p:nvPr/>
        </p:nvGrpSpPr>
        <p:grpSpPr bwMode="auto">
          <a:xfrm>
            <a:off x="285720" y="1857364"/>
            <a:ext cx="8569325" cy="4225925"/>
            <a:chOff x="158" y="1071"/>
            <a:chExt cx="5398" cy="2662"/>
          </a:xfrm>
        </p:grpSpPr>
        <p:sp>
          <p:nvSpPr>
            <p:cNvPr id="17411" name="Rectangle 3"/>
            <p:cNvSpPr>
              <a:spLocks noChangeArrowheads="1"/>
            </p:cNvSpPr>
            <p:nvPr/>
          </p:nvSpPr>
          <p:spPr bwMode="auto">
            <a:xfrm>
              <a:off x="5430" y="2537"/>
              <a:ext cx="126" cy="1196"/>
            </a:xfrm>
            <a:prstGeom prst="rect">
              <a:avLst/>
            </a:prstGeom>
            <a:noFill/>
            <a:ln w="9525">
              <a:noFill/>
              <a:round/>
              <a:headEnd/>
              <a:tailEnd/>
            </a:ln>
            <a:effectLst/>
          </p:spPr>
          <p:txBody>
            <a:bodyPr wrap="none" anchor="ctr"/>
            <a:lstStyle/>
            <a:p>
              <a:endParaRPr lang="pt-BR"/>
            </a:p>
          </p:txBody>
        </p:sp>
        <p:sp>
          <p:nvSpPr>
            <p:cNvPr id="17412" name="Rectangle 4"/>
            <p:cNvSpPr>
              <a:spLocks noChangeArrowheads="1"/>
            </p:cNvSpPr>
            <p:nvPr/>
          </p:nvSpPr>
          <p:spPr bwMode="auto">
            <a:xfrm>
              <a:off x="4785" y="2537"/>
              <a:ext cx="645" cy="1196"/>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6 CASOS</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54,5%</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Marabá:3</a:t>
              </a:r>
            </a:p>
            <a:p>
              <a:pP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a:solidFill>
                    <a:srgbClr val="000000"/>
                  </a:solidFill>
                </a:rPr>
                <a:t>Parauapebas:2</a:t>
              </a:r>
            </a:p>
            <a:p>
              <a:pPr>
                <a:spcBef>
                  <a:spcPts val="2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a:solidFill>
                  <a:srgbClr val="000000"/>
                </a:solidFill>
              </a:endParaRPr>
            </a:p>
          </p:txBody>
        </p:sp>
        <p:sp>
          <p:nvSpPr>
            <p:cNvPr id="17413" name="Rectangle 5"/>
            <p:cNvSpPr>
              <a:spLocks noChangeArrowheads="1"/>
            </p:cNvSpPr>
            <p:nvPr/>
          </p:nvSpPr>
          <p:spPr bwMode="auto">
            <a:xfrm>
              <a:off x="4106" y="2537"/>
              <a:ext cx="679" cy="1196"/>
            </a:xfrm>
            <a:prstGeom prst="rect">
              <a:avLst/>
            </a:prstGeom>
            <a:noFill/>
            <a:ln w="9525">
              <a:noFill/>
              <a:round/>
              <a:headEnd/>
              <a:tailEnd/>
            </a:ln>
            <a:effectLst/>
          </p:spPr>
          <p:txBody>
            <a:bodyPr wrap="none" anchor="ctr"/>
            <a:lstStyle/>
            <a:p>
              <a:endParaRPr lang="pt-BR"/>
            </a:p>
          </p:txBody>
        </p:sp>
        <p:sp>
          <p:nvSpPr>
            <p:cNvPr id="17414" name="Rectangle 6"/>
            <p:cNvSpPr>
              <a:spLocks noChangeArrowheads="1"/>
            </p:cNvSpPr>
            <p:nvPr/>
          </p:nvSpPr>
          <p:spPr bwMode="auto">
            <a:xfrm>
              <a:off x="3424" y="2537"/>
              <a:ext cx="682" cy="1196"/>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2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18,1%</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Almerim:1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Alenquer:1</a:t>
              </a:r>
            </a:p>
          </p:txBody>
        </p:sp>
        <p:sp>
          <p:nvSpPr>
            <p:cNvPr id="17415" name="Rectangle 7"/>
            <p:cNvSpPr>
              <a:spLocks noChangeArrowheads="1"/>
            </p:cNvSpPr>
            <p:nvPr/>
          </p:nvSpPr>
          <p:spPr bwMode="auto">
            <a:xfrm>
              <a:off x="2699" y="2537"/>
              <a:ext cx="725" cy="119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________</a:t>
              </a:r>
            </a:p>
          </p:txBody>
        </p:sp>
        <p:sp>
          <p:nvSpPr>
            <p:cNvPr id="17416" name="Rectangle 8"/>
            <p:cNvSpPr>
              <a:spLocks noChangeArrowheads="1"/>
            </p:cNvSpPr>
            <p:nvPr/>
          </p:nvSpPr>
          <p:spPr bwMode="auto">
            <a:xfrm>
              <a:off x="1873" y="2537"/>
              <a:ext cx="826" cy="119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_________</a:t>
              </a:r>
            </a:p>
          </p:txBody>
        </p:sp>
        <p:sp>
          <p:nvSpPr>
            <p:cNvPr id="17417" name="Rectangle 9"/>
            <p:cNvSpPr>
              <a:spLocks noChangeArrowheads="1"/>
            </p:cNvSpPr>
            <p:nvPr/>
          </p:nvSpPr>
          <p:spPr bwMode="auto">
            <a:xfrm>
              <a:off x="1008" y="2537"/>
              <a:ext cx="865" cy="1196"/>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 </a:t>
              </a:r>
              <a:r>
                <a:rPr lang="en-GB" sz="1600">
                  <a:solidFill>
                    <a:srgbClr val="000000"/>
                  </a:solidFill>
                </a:rPr>
                <a:t>3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27,2%</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Igarapé miri: 2</a:t>
              </a:r>
            </a:p>
          </p:txBody>
        </p:sp>
        <p:sp>
          <p:nvSpPr>
            <p:cNvPr id="17418" name="Rectangle 10"/>
            <p:cNvSpPr>
              <a:spLocks noChangeArrowheads="1"/>
            </p:cNvSpPr>
            <p:nvPr/>
          </p:nvSpPr>
          <p:spPr bwMode="auto">
            <a:xfrm>
              <a:off x="158" y="2537"/>
              <a:ext cx="850" cy="119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Outras doenças materna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11</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(0,50%)‏</a:t>
              </a:r>
            </a:p>
          </p:txBody>
        </p:sp>
        <p:sp>
          <p:nvSpPr>
            <p:cNvPr id="17419" name="Rectangle 11"/>
            <p:cNvSpPr>
              <a:spLocks noChangeArrowheads="1"/>
            </p:cNvSpPr>
            <p:nvPr/>
          </p:nvSpPr>
          <p:spPr bwMode="auto">
            <a:xfrm>
              <a:off x="3424" y="1672"/>
              <a:ext cx="682" cy="8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________</a:t>
              </a:r>
            </a:p>
          </p:txBody>
        </p:sp>
        <p:sp>
          <p:nvSpPr>
            <p:cNvPr id="17420" name="Rectangle 12"/>
            <p:cNvSpPr>
              <a:spLocks noChangeArrowheads="1"/>
            </p:cNvSpPr>
            <p:nvPr/>
          </p:nvSpPr>
          <p:spPr bwMode="auto">
            <a:xfrm>
              <a:off x="3424" y="1282"/>
              <a:ext cx="682" cy="39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OESTE</a:t>
              </a:r>
            </a:p>
          </p:txBody>
        </p:sp>
        <p:sp>
          <p:nvSpPr>
            <p:cNvPr id="17421" name="Rectangle 13"/>
            <p:cNvSpPr>
              <a:spLocks noChangeArrowheads="1"/>
            </p:cNvSpPr>
            <p:nvPr/>
          </p:nvSpPr>
          <p:spPr bwMode="auto">
            <a:xfrm>
              <a:off x="1873" y="1672"/>
              <a:ext cx="826" cy="86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12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13,6%</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Paragominas:4</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a:solidFill>
                  <a:srgbClr val="000000"/>
                </a:solidFill>
              </a:endParaRPr>
            </a:p>
          </p:txBody>
        </p:sp>
        <p:sp>
          <p:nvSpPr>
            <p:cNvPr id="17422" name="Rectangle 14"/>
            <p:cNvSpPr>
              <a:spLocks noChangeArrowheads="1"/>
            </p:cNvSpPr>
            <p:nvPr/>
          </p:nvSpPr>
          <p:spPr bwMode="auto">
            <a:xfrm>
              <a:off x="1873" y="1282"/>
              <a:ext cx="826" cy="39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NORDESTE</a:t>
              </a:r>
            </a:p>
          </p:txBody>
        </p:sp>
        <p:sp>
          <p:nvSpPr>
            <p:cNvPr id="17423" name="Rectangle 15"/>
            <p:cNvSpPr>
              <a:spLocks noChangeArrowheads="1"/>
            </p:cNvSpPr>
            <p:nvPr/>
          </p:nvSpPr>
          <p:spPr bwMode="auto">
            <a:xfrm>
              <a:off x="1008" y="1672"/>
              <a:ext cx="865" cy="8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23 CASOS</a:t>
              </a:r>
              <a:r>
                <a:rPr lang="en-GB" sz="1600">
                  <a:solidFill>
                    <a:srgbClr val="FF3300"/>
                  </a:solidFill>
                </a:rPr>
                <a:t>     26,1%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Belém:29</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Ananindeua:16</a:t>
              </a:r>
            </a:p>
          </p:txBody>
        </p:sp>
        <p:sp>
          <p:nvSpPr>
            <p:cNvPr id="17424" name="Rectangle 16"/>
            <p:cNvSpPr>
              <a:spLocks noChangeArrowheads="1"/>
            </p:cNvSpPr>
            <p:nvPr/>
          </p:nvSpPr>
          <p:spPr bwMode="auto">
            <a:xfrm>
              <a:off x="1008" y="1282"/>
              <a:ext cx="865" cy="39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NORTE</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p:txBody>
        </p:sp>
        <p:sp>
          <p:nvSpPr>
            <p:cNvPr id="17425" name="Rectangle 17"/>
            <p:cNvSpPr>
              <a:spLocks noChangeArrowheads="1"/>
            </p:cNvSpPr>
            <p:nvPr/>
          </p:nvSpPr>
          <p:spPr bwMode="auto">
            <a:xfrm>
              <a:off x="1008" y="1071"/>
              <a:ext cx="4548" cy="211"/>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MACRO REGIÕES</a:t>
              </a:r>
            </a:p>
          </p:txBody>
        </p:sp>
        <p:sp>
          <p:nvSpPr>
            <p:cNvPr id="17426" name="Rectangle 18"/>
            <p:cNvSpPr>
              <a:spLocks noChangeArrowheads="1"/>
            </p:cNvSpPr>
            <p:nvPr/>
          </p:nvSpPr>
          <p:spPr bwMode="auto">
            <a:xfrm>
              <a:off x="4106" y="1672"/>
              <a:ext cx="679" cy="86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9 CASOS</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10,2%</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Tucumã:4</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Redenção:3</a:t>
              </a:r>
            </a:p>
          </p:txBody>
        </p:sp>
        <p:sp>
          <p:nvSpPr>
            <p:cNvPr id="17427" name="Rectangle 19"/>
            <p:cNvSpPr>
              <a:spLocks noChangeArrowheads="1"/>
            </p:cNvSpPr>
            <p:nvPr/>
          </p:nvSpPr>
          <p:spPr bwMode="auto">
            <a:xfrm>
              <a:off x="4106" y="1282"/>
              <a:ext cx="679" cy="39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SUL</a:t>
              </a:r>
            </a:p>
          </p:txBody>
        </p:sp>
        <p:sp>
          <p:nvSpPr>
            <p:cNvPr id="17428" name="Rectangle 20"/>
            <p:cNvSpPr>
              <a:spLocks noChangeArrowheads="1"/>
            </p:cNvSpPr>
            <p:nvPr/>
          </p:nvSpPr>
          <p:spPr bwMode="auto">
            <a:xfrm>
              <a:off x="2699" y="1672"/>
              <a:ext cx="725" cy="86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 CASO</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  1,1%</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Pacajá: 1</a:t>
              </a:r>
            </a:p>
          </p:txBody>
        </p:sp>
        <p:sp>
          <p:nvSpPr>
            <p:cNvPr id="17429" name="Rectangle 21"/>
            <p:cNvSpPr>
              <a:spLocks noChangeArrowheads="1"/>
            </p:cNvSpPr>
            <p:nvPr/>
          </p:nvSpPr>
          <p:spPr bwMode="auto">
            <a:xfrm>
              <a:off x="2699" y="1282"/>
              <a:ext cx="725" cy="39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CENTRO-OESTE</a:t>
              </a:r>
            </a:p>
          </p:txBody>
        </p:sp>
        <p:sp>
          <p:nvSpPr>
            <p:cNvPr id="17430" name="Rectangle 22"/>
            <p:cNvSpPr>
              <a:spLocks noChangeArrowheads="1"/>
            </p:cNvSpPr>
            <p:nvPr/>
          </p:nvSpPr>
          <p:spPr bwMode="auto">
            <a:xfrm>
              <a:off x="4785" y="1672"/>
              <a:ext cx="645" cy="86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14 CASOS</a:t>
              </a: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FF3300"/>
                  </a:solidFill>
                </a:rPr>
                <a:t>15,9%</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Marabá:4</a:t>
              </a:r>
            </a:p>
          </p:txBody>
        </p:sp>
        <p:sp>
          <p:nvSpPr>
            <p:cNvPr id="17431" name="Rectangle 23"/>
            <p:cNvSpPr>
              <a:spLocks noChangeArrowheads="1"/>
            </p:cNvSpPr>
            <p:nvPr/>
          </p:nvSpPr>
          <p:spPr bwMode="auto">
            <a:xfrm>
              <a:off x="4785" y="1282"/>
              <a:ext cx="645" cy="390"/>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SUDESTE</a:t>
              </a:r>
            </a:p>
          </p:txBody>
        </p:sp>
        <p:sp>
          <p:nvSpPr>
            <p:cNvPr id="17432" name="Rectangle 24"/>
            <p:cNvSpPr>
              <a:spLocks noChangeArrowheads="1"/>
            </p:cNvSpPr>
            <p:nvPr/>
          </p:nvSpPr>
          <p:spPr bwMode="auto">
            <a:xfrm>
              <a:off x="5430" y="1672"/>
              <a:ext cx="126" cy="865"/>
            </a:xfrm>
            <a:prstGeom prst="rect">
              <a:avLst/>
            </a:prstGeom>
            <a:noFill/>
            <a:ln w="9525">
              <a:noFill/>
              <a:round/>
              <a:headEnd/>
              <a:tailEnd/>
            </a:ln>
            <a:effectLst/>
          </p:spPr>
          <p:txBody>
            <a:bodyPr wrap="none" anchor="ctr"/>
            <a:lstStyle/>
            <a:p>
              <a:endParaRPr lang="pt-BR"/>
            </a:p>
          </p:txBody>
        </p:sp>
        <p:sp>
          <p:nvSpPr>
            <p:cNvPr id="17433" name="Rectangle 25"/>
            <p:cNvSpPr>
              <a:spLocks noChangeArrowheads="1"/>
            </p:cNvSpPr>
            <p:nvPr/>
          </p:nvSpPr>
          <p:spPr bwMode="auto">
            <a:xfrm>
              <a:off x="158" y="1672"/>
              <a:ext cx="850" cy="8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Eclâmpsia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13</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(0,59%)‏</a:t>
              </a:r>
            </a:p>
          </p:txBody>
        </p:sp>
        <p:sp>
          <p:nvSpPr>
            <p:cNvPr id="17434" name="Rectangle 26"/>
            <p:cNvSpPr>
              <a:spLocks noChangeArrowheads="1"/>
            </p:cNvSpPr>
            <p:nvPr/>
          </p:nvSpPr>
          <p:spPr bwMode="auto">
            <a:xfrm>
              <a:off x="5430" y="1282"/>
              <a:ext cx="126" cy="390"/>
            </a:xfrm>
            <a:prstGeom prst="rect">
              <a:avLst/>
            </a:prstGeom>
            <a:noFill/>
            <a:ln w="9525">
              <a:noFill/>
              <a:round/>
              <a:headEnd/>
              <a:tailEnd/>
            </a:ln>
            <a:effectLst/>
          </p:spPr>
          <p:txBody>
            <a:bodyPr wrap="none" anchor="ctr"/>
            <a:lstStyle/>
            <a:p>
              <a:endParaRPr lang="pt-BR"/>
            </a:p>
          </p:txBody>
        </p:sp>
        <p:sp>
          <p:nvSpPr>
            <p:cNvPr id="17435" name="Rectangle 27"/>
            <p:cNvSpPr>
              <a:spLocks noChangeArrowheads="1"/>
            </p:cNvSpPr>
            <p:nvPr/>
          </p:nvSpPr>
          <p:spPr bwMode="auto">
            <a:xfrm>
              <a:off x="158" y="1071"/>
              <a:ext cx="850" cy="601"/>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CAUSAS</a:t>
              </a:r>
            </a:p>
          </p:txBody>
        </p:sp>
        <p:sp>
          <p:nvSpPr>
            <p:cNvPr id="17436" name="Line 28"/>
            <p:cNvSpPr>
              <a:spLocks noChangeShapeType="1"/>
            </p:cNvSpPr>
            <p:nvPr/>
          </p:nvSpPr>
          <p:spPr bwMode="auto">
            <a:xfrm>
              <a:off x="158" y="1071"/>
              <a:ext cx="5398" cy="1"/>
            </a:xfrm>
            <a:prstGeom prst="line">
              <a:avLst/>
            </a:prstGeom>
            <a:noFill/>
            <a:ln w="28440">
              <a:solidFill>
                <a:srgbClr val="000000"/>
              </a:solidFill>
              <a:miter lim="800000"/>
              <a:headEnd/>
              <a:tailEnd/>
            </a:ln>
            <a:effectLst/>
          </p:spPr>
          <p:txBody>
            <a:bodyPr/>
            <a:lstStyle/>
            <a:p>
              <a:endParaRPr lang="pt-BR"/>
            </a:p>
          </p:txBody>
        </p:sp>
        <p:sp>
          <p:nvSpPr>
            <p:cNvPr id="17437" name="Line 29"/>
            <p:cNvSpPr>
              <a:spLocks noChangeShapeType="1"/>
            </p:cNvSpPr>
            <p:nvPr/>
          </p:nvSpPr>
          <p:spPr bwMode="auto">
            <a:xfrm>
              <a:off x="158" y="3733"/>
              <a:ext cx="5398" cy="1"/>
            </a:xfrm>
            <a:prstGeom prst="line">
              <a:avLst/>
            </a:prstGeom>
            <a:noFill/>
            <a:ln w="28440">
              <a:solidFill>
                <a:srgbClr val="000000"/>
              </a:solidFill>
              <a:miter lim="800000"/>
              <a:headEnd/>
              <a:tailEnd/>
            </a:ln>
            <a:effectLst/>
          </p:spPr>
          <p:txBody>
            <a:bodyPr/>
            <a:lstStyle/>
            <a:p>
              <a:endParaRPr lang="pt-BR"/>
            </a:p>
          </p:txBody>
        </p:sp>
        <p:sp>
          <p:nvSpPr>
            <p:cNvPr id="17438" name="Line 30"/>
            <p:cNvSpPr>
              <a:spLocks noChangeShapeType="1"/>
            </p:cNvSpPr>
            <p:nvPr/>
          </p:nvSpPr>
          <p:spPr bwMode="auto">
            <a:xfrm>
              <a:off x="158" y="1071"/>
              <a:ext cx="1" cy="2662"/>
            </a:xfrm>
            <a:prstGeom prst="line">
              <a:avLst/>
            </a:prstGeom>
            <a:noFill/>
            <a:ln w="28440">
              <a:solidFill>
                <a:srgbClr val="000000"/>
              </a:solidFill>
              <a:miter lim="800000"/>
              <a:headEnd/>
              <a:tailEnd/>
            </a:ln>
            <a:effectLst/>
          </p:spPr>
          <p:txBody>
            <a:bodyPr/>
            <a:lstStyle/>
            <a:p>
              <a:endParaRPr lang="pt-BR"/>
            </a:p>
          </p:txBody>
        </p:sp>
        <p:sp>
          <p:nvSpPr>
            <p:cNvPr id="17439" name="Line 31"/>
            <p:cNvSpPr>
              <a:spLocks noChangeShapeType="1"/>
            </p:cNvSpPr>
            <p:nvPr/>
          </p:nvSpPr>
          <p:spPr bwMode="auto">
            <a:xfrm>
              <a:off x="1008" y="1071"/>
              <a:ext cx="1" cy="2662"/>
            </a:xfrm>
            <a:prstGeom prst="line">
              <a:avLst/>
            </a:prstGeom>
            <a:noFill/>
            <a:ln w="12600">
              <a:solidFill>
                <a:srgbClr val="000000"/>
              </a:solidFill>
              <a:miter lim="800000"/>
              <a:headEnd/>
              <a:tailEnd/>
            </a:ln>
            <a:effectLst/>
          </p:spPr>
          <p:txBody>
            <a:bodyPr/>
            <a:lstStyle/>
            <a:p>
              <a:endParaRPr lang="pt-BR"/>
            </a:p>
          </p:txBody>
        </p:sp>
        <p:sp>
          <p:nvSpPr>
            <p:cNvPr id="17440" name="Line 32"/>
            <p:cNvSpPr>
              <a:spLocks noChangeShapeType="1"/>
            </p:cNvSpPr>
            <p:nvPr/>
          </p:nvSpPr>
          <p:spPr bwMode="auto">
            <a:xfrm>
              <a:off x="5556" y="1071"/>
              <a:ext cx="1" cy="2662"/>
            </a:xfrm>
            <a:prstGeom prst="line">
              <a:avLst/>
            </a:prstGeom>
            <a:noFill/>
            <a:ln w="28440">
              <a:solidFill>
                <a:srgbClr val="000000"/>
              </a:solidFill>
              <a:miter lim="800000"/>
              <a:headEnd/>
              <a:tailEnd/>
            </a:ln>
            <a:effectLst/>
          </p:spPr>
          <p:txBody>
            <a:bodyPr/>
            <a:lstStyle/>
            <a:p>
              <a:endParaRPr lang="pt-BR"/>
            </a:p>
          </p:txBody>
        </p:sp>
        <p:sp>
          <p:nvSpPr>
            <p:cNvPr id="17441" name="Line 33"/>
            <p:cNvSpPr>
              <a:spLocks noChangeShapeType="1"/>
            </p:cNvSpPr>
            <p:nvPr/>
          </p:nvSpPr>
          <p:spPr bwMode="auto">
            <a:xfrm>
              <a:off x="158" y="1672"/>
              <a:ext cx="5398" cy="1"/>
            </a:xfrm>
            <a:prstGeom prst="line">
              <a:avLst/>
            </a:prstGeom>
            <a:noFill/>
            <a:ln w="12600">
              <a:solidFill>
                <a:srgbClr val="000000"/>
              </a:solidFill>
              <a:miter lim="800000"/>
              <a:headEnd/>
              <a:tailEnd/>
            </a:ln>
            <a:effectLst/>
          </p:spPr>
          <p:txBody>
            <a:bodyPr/>
            <a:lstStyle/>
            <a:p>
              <a:endParaRPr lang="pt-BR"/>
            </a:p>
          </p:txBody>
        </p:sp>
        <p:sp>
          <p:nvSpPr>
            <p:cNvPr id="17442" name="Line 34"/>
            <p:cNvSpPr>
              <a:spLocks noChangeShapeType="1"/>
            </p:cNvSpPr>
            <p:nvPr/>
          </p:nvSpPr>
          <p:spPr bwMode="auto">
            <a:xfrm>
              <a:off x="1873" y="1282"/>
              <a:ext cx="1" cy="2451"/>
            </a:xfrm>
            <a:prstGeom prst="line">
              <a:avLst/>
            </a:prstGeom>
            <a:noFill/>
            <a:ln w="12600">
              <a:solidFill>
                <a:srgbClr val="000000"/>
              </a:solidFill>
              <a:miter lim="800000"/>
              <a:headEnd/>
              <a:tailEnd/>
            </a:ln>
            <a:effectLst/>
          </p:spPr>
          <p:txBody>
            <a:bodyPr/>
            <a:lstStyle/>
            <a:p>
              <a:endParaRPr lang="pt-BR"/>
            </a:p>
          </p:txBody>
        </p:sp>
        <p:sp>
          <p:nvSpPr>
            <p:cNvPr id="17443" name="Line 35"/>
            <p:cNvSpPr>
              <a:spLocks noChangeShapeType="1"/>
            </p:cNvSpPr>
            <p:nvPr/>
          </p:nvSpPr>
          <p:spPr bwMode="auto">
            <a:xfrm>
              <a:off x="2699" y="1282"/>
              <a:ext cx="1" cy="2451"/>
            </a:xfrm>
            <a:prstGeom prst="line">
              <a:avLst/>
            </a:prstGeom>
            <a:noFill/>
            <a:ln w="12600">
              <a:solidFill>
                <a:srgbClr val="000000"/>
              </a:solidFill>
              <a:miter lim="800000"/>
              <a:headEnd/>
              <a:tailEnd/>
            </a:ln>
            <a:effectLst/>
          </p:spPr>
          <p:txBody>
            <a:bodyPr/>
            <a:lstStyle/>
            <a:p>
              <a:endParaRPr lang="pt-BR"/>
            </a:p>
          </p:txBody>
        </p:sp>
        <p:sp>
          <p:nvSpPr>
            <p:cNvPr id="17444" name="Line 36"/>
            <p:cNvSpPr>
              <a:spLocks noChangeShapeType="1"/>
            </p:cNvSpPr>
            <p:nvPr/>
          </p:nvSpPr>
          <p:spPr bwMode="auto">
            <a:xfrm>
              <a:off x="3424" y="1282"/>
              <a:ext cx="1" cy="2451"/>
            </a:xfrm>
            <a:prstGeom prst="line">
              <a:avLst/>
            </a:prstGeom>
            <a:noFill/>
            <a:ln w="12600">
              <a:solidFill>
                <a:srgbClr val="000000"/>
              </a:solidFill>
              <a:miter lim="800000"/>
              <a:headEnd/>
              <a:tailEnd/>
            </a:ln>
            <a:effectLst/>
          </p:spPr>
          <p:txBody>
            <a:bodyPr/>
            <a:lstStyle/>
            <a:p>
              <a:endParaRPr lang="pt-BR"/>
            </a:p>
          </p:txBody>
        </p:sp>
        <p:sp>
          <p:nvSpPr>
            <p:cNvPr id="17445" name="Line 37"/>
            <p:cNvSpPr>
              <a:spLocks noChangeShapeType="1"/>
            </p:cNvSpPr>
            <p:nvPr/>
          </p:nvSpPr>
          <p:spPr bwMode="auto">
            <a:xfrm>
              <a:off x="4106" y="1282"/>
              <a:ext cx="1" cy="2451"/>
            </a:xfrm>
            <a:prstGeom prst="line">
              <a:avLst/>
            </a:prstGeom>
            <a:noFill/>
            <a:ln w="12600">
              <a:solidFill>
                <a:srgbClr val="000000"/>
              </a:solidFill>
              <a:miter lim="800000"/>
              <a:headEnd/>
              <a:tailEnd/>
            </a:ln>
            <a:effectLst/>
          </p:spPr>
          <p:txBody>
            <a:bodyPr/>
            <a:lstStyle/>
            <a:p>
              <a:endParaRPr lang="pt-BR"/>
            </a:p>
          </p:txBody>
        </p:sp>
        <p:sp>
          <p:nvSpPr>
            <p:cNvPr id="17446" name="Line 38"/>
            <p:cNvSpPr>
              <a:spLocks noChangeShapeType="1"/>
            </p:cNvSpPr>
            <p:nvPr/>
          </p:nvSpPr>
          <p:spPr bwMode="auto">
            <a:xfrm>
              <a:off x="4785" y="1282"/>
              <a:ext cx="1" cy="2451"/>
            </a:xfrm>
            <a:prstGeom prst="line">
              <a:avLst/>
            </a:prstGeom>
            <a:noFill/>
            <a:ln w="12600">
              <a:solidFill>
                <a:srgbClr val="000000"/>
              </a:solidFill>
              <a:miter lim="800000"/>
              <a:headEnd/>
              <a:tailEnd/>
            </a:ln>
            <a:effectLst/>
          </p:spPr>
          <p:txBody>
            <a:bodyPr/>
            <a:lstStyle/>
            <a:p>
              <a:endParaRPr lang="pt-BR"/>
            </a:p>
          </p:txBody>
        </p:sp>
        <p:sp>
          <p:nvSpPr>
            <p:cNvPr id="17447" name="Line 39"/>
            <p:cNvSpPr>
              <a:spLocks noChangeShapeType="1"/>
            </p:cNvSpPr>
            <p:nvPr/>
          </p:nvSpPr>
          <p:spPr bwMode="auto">
            <a:xfrm>
              <a:off x="5430" y="1282"/>
              <a:ext cx="1" cy="2451"/>
            </a:xfrm>
            <a:prstGeom prst="line">
              <a:avLst/>
            </a:prstGeom>
            <a:noFill/>
            <a:ln w="12600">
              <a:solidFill>
                <a:srgbClr val="000000"/>
              </a:solidFill>
              <a:miter lim="800000"/>
              <a:headEnd/>
              <a:tailEnd/>
            </a:ln>
            <a:effectLst/>
          </p:spPr>
          <p:txBody>
            <a:bodyPr/>
            <a:lstStyle/>
            <a:p>
              <a:endParaRPr lang="pt-BR"/>
            </a:p>
          </p:txBody>
        </p:sp>
        <p:sp>
          <p:nvSpPr>
            <p:cNvPr id="17448" name="Line 40"/>
            <p:cNvSpPr>
              <a:spLocks noChangeShapeType="1"/>
            </p:cNvSpPr>
            <p:nvPr/>
          </p:nvSpPr>
          <p:spPr bwMode="auto">
            <a:xfrm>
              <a:off x="1008" y="1282"/>
              <a:ext cx="4548" cy="1"/>
            </a:xfrm>
            <a:prstGeom prst="line">
              <a:avLst/>
            </a:prstGeom>
            <a:noFill/>
            <a:ln w="12600">
              <a:solidFill>
                <a:srgbClr val="000000"/>
              </a:solidFill>
              <a:miter lim="800000"/>
              <a:headEnd/>
              <a:tailEnd/>
            </a:ln>
            <a:effectLst/>
          </p:spPr>
          <p:txBody>
            <a:bodyPr/>
            <a:lstStyle/>
            <a:p>
              <a:endParaRPr lang="pt-BR"/>
            </a:p>
          </p:txBody>
        </p:sp>
        <p:sp>
          <p:nvSpPr>
            <p:cNvPr id="17449" name="Line 41"/>
            <p:cNvSpPr>
              <a:spLocks noChangeShapeType="1"/>
            </p:cNvSpPr>
            <p:nvPr/>
          </p:nvSpPr>
          <p:spPr bwMode="auto">
            <a:xfrm>
              <a:off x="158" y="2537"/>
              <a:ext cx="5398" cy="1"/>
            </a:xfrm>
            <a:prstGeom prst="line">
              <a:avLst/>
            </a:prstGeom>
            <a:noFill/>
            <a:ln w="12600">
              <a:solidFill>
                <a:srgbClr val="00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357158" y="214313"/>
            <a:ext cx="8585230" cy="9112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b="1" dirty="0"/>
              <a:t>PROPORÇÃO DAS PRINCIPAIS CAUSAS DE MORTALIDADE MATERNA  2010</a:t>
            </a:r>
          </a:p>
        </p:txBody>
      </p:sp>
      <p:grpSp>
        <p:nvGrpSpPr>
          <p:cNvPr id="2" name="Group 2"/>
          <p:cNvGrpSpPr>
            <a:grpSpLocks/>
          </p:cNvGrpSpPr>
          <p:nvPr/>
        </p:nvGrpSpPr>
        <p:grpSpPr bwMode="auto">
          <a:xfrm>
            <a:off x="357158" y="1125539"/>
            <a:ext cx="8572560" cy="5446734"/>
            <a:chOff x="0" y="709"/>
            <a:chExt cx="5760" cy="3633"/>
          </a:xfrm>
        </p:grpSpPr>
        <p:sp>
          <p:nvSpPr>
            <p:cNvPr id="18435" name="Rectangle 3"/>
            <p:cNvSpPr>
              <a:spLocks noChangeArrowheads="1"/>
            </p:cNvSpPr>
            <p:nvPr/>
          </p:nvSpPr>
          <p:spPr bwMode="auto">
            <a:xfrm>
              <a:off x="5638" y="3387"/>
              <a:ext cx="122" cy="955"/>
            </a:xfrm>
            <a:prstGeom prst="rect">
              <a:avLst/>
            </a:prstGeom>
            <a:noFill/>
            <a:ln w="9525">
              <a:noFill/>
              <a:round/>
              <a:headEnd/>
              <a:tailEnd/>
            </a:ln>
            <a:effectLst/>
          </p:spPr>
          <p:txBody>
            <a:bodyPr wrap="none" anchor="ctr"/>
            <a:lstStyle/>
            <a:p>
              <a:endParaRPr lang="pt-BR"/>
            </a:p>
          </p:txBody>
        </p:sp>
        <p:sp>
          <p:nvSpPr>
            <p:cNvPr id="18436" name="Rectangle 4"/>
            <p:cNvSpPr>
              <a:spLocks noChangeArrowheads="1"/>
            </p:cNvSpPr>
            <p:nvPr/>
          </p:nvSpPr>
          <p:spPr bwMode="auto">
            <a:xfrm>
              <a:off x="4762" y="3387"/>
              <a:ext cx="876" cy="955"/>
            </a:xfrm>
            <a:prstGeom prst="rect">
              <a:avLst/>
            </a:prstGeom>
            <a:noFill/>
            <a:ln w="9525">
              <a:noFill/>
              <a:round/>
              <a:headEnd/>
              <a:tailEnd/>
            </a:ln>
            <a:effectLst/>
          </p:spPr>
          <p:txBody>
            <a:bodyPr wrap="none" anchor="ctr"/>
            <a:lstStyle/>
            <a:p>
              <a:endParaRPr lang="pt-BR"/>
            </a:p>
          </p:txBody>
        </p:sp>
        <p:sp>
          <p:nvSpPr>
            <p:cNvPr id="18437" name="Rectangle 5"/>
            <p:cNvSpPr>
              <a:spLocks noChangeArrowheads="1"/>
            </p:cNvSpPr>
            <p:nvPr/>
          </p:nvSpPr>
          <p:spPr bwMode="auto">
            <a:xfrm>
              <a:off x="4363" y="3387"/>
              <a:ext cx="399" cy="955"/>
            </a:xfrm>
            <a:prstGeom prst="rect">
              <a:avLst/>
            </a:prstGeom>
            <a:noFill/>
            <a:ln w="9525">
              <a:noFill/>
              <a:round/>
              <a:headEnd/>
              <a:tailEnd/>
            </a:ln>
            <a:effectLst/>
          </p:spPr>
          <p:txBody>
            <a:bodyPr wrap="none" anchor="ctr"/>
            <a:lstStyle/>
            <a:p>
              <a:endParaRPr lang="pt-BR"/>
            </a:p>
          </p:txBody>
        </p:sp>
        <p:sp>
          <p:nvSpPr>
            <p:cNvPr id="18438" name="Rectangle 6"/>
            <p:cNvSpPr>
              <a:spLocks noChangeArrowheads="1"/>
            </p:cNvSpPr>
            <p:nvPr/>
          </p:nvSpPr>
          <p:spPr bwMode="auto">
            <a:xfrm>
              <a:off x="3827" y="3387"/>
              <a:ext cx="536" cy="955"/>
            </a:xfrm>
            <a:prstGeom prst="rect">
              <a:avLst/>
            </a:prstGeom>
            <a:noFill/>
            <a:ln w="9525">
              <a:noFill/>
              <a:round/>
              <a:headEnd/>
              <a:tailEnd/>
            </a:ln>
            <a:effectLst/>
          </p:spPr>
          <p:txBody>
            <a:bodyPr wrap="none" anchor="ctr"/>
            <a:lstStyle/>
            <a:p>
              <a:endParaRPr lang="pt-BR"/>
            </a:p>
          </p:txBody>
        </p:sp>
        <p:sp>
          <p:nvSpPr>
            <p:cNvPr id="18439" name="Rectangle 7"/>
            <p:cNvSpPr>
              <a:spLocks noChangeArrowheads="1"/>
            </p:cNvSpPr>
            <p:nvPr/>
          </p:nvSpPr>
          <p:spPr bwMode="auto">
            <a:xfrm>
              <a:off x="3140" y="3387"/>
              <a:ext cx="687" cy="955"/>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1 CASO</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20%</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Porto de Moz:1</a:t>
              </a:r>
            </a:p>
          </p:txBody>
        </p:sp>
        <p:sp>
          <p:nvSpPr>
            <p:cNvPr id="18440" name="Rectangle 8"/>
            <p:cNvSpPr>
              <a:spLocks noChangeArrowheads="1"/>
            </p:cNvSpPr>
            <p:nvPr/>
          </p:nvSpPr>
          <p:spPr bwMode="auto">
            <a:xfrm>
              <a:off x="2251" y="3387"/>
              <a:ext cx="889" cy="955"/>
            </a:xfrm>
            <a:prstGeom prst="rect">
              <a:avLst/>
            </a:prstGeom>
            <a:noFill/>
            <a:ln w="9525">
              <a:noFill/>
              <a:round/>
              <a:headEnd/>
              <a:tailEnd/>
            </a:ln>
            <a:effectLst/>
          </p:spPr>
          <p:txBody>
            <a:bodyPr wrap="none" anchor="ctr"/>
            <a:lstStyle/>
            <a:p>
              <a:endParaRPr lang="pt-BR"/>
            </a:p>
          </p:txBody>
        </p:sp>
        <p:sp>
          <p:nvSpPr>
            <p:cNvPr id="18441" name="Rectangle 9"/>
            <p:cNvSpPr>
              <a:spLocks noChangeArrowheads="1"/>
            </p:cNvSpPr>
            <p:nvPr/>
          </p:nvSpPr>
          <p:spPr bwMode="auto">
            <a:xfrm>
              <a:off x="1160" y="3387"/>
              <a:ext cx="1091" cy="955"/>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4 CASOS</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80%</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Ananindeua, Baião</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Portel</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Tomé-açú</a:t>
              </a:r>
            </a:p>
          </p:txBody>
        </p:sp>
        <p:sp>
          <p:nvSpPr>
            <p:cNvPr id="18442" name="Rectangle 10"/>
            <p:cNvSpPr>
              <a:spLocks noChangeArrowheads="1"/>
            </p:cNvSpPr>
            <p:nvPr/>
          </p:nvSpPr>
          <p:spPr bwMode="auto">
            <a:xfrm>
              <a:off x="0" y="3387"/>
              <a:ext cx="1160" cy="95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Anormalidades de contração uterina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5</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(0,23)‏</a:t>
              </a:r>
            </a:p>
          </p:txBody>
        </p:sp>
        <p:sp>
          <p:nvSpPr>
            <p:cNvPr id="18443" name="Rectangle 11"/>
            <p:cNvSpPr>
              <a:spLocks noChangeArrowheads="1"/>
            </p:cNvSpPr>
            <p:nvPr/>
          </p:nvSpPr>
          <p:spPr bwMode="auto">
            <a:xfrm>
              <a:off x="5638" y="2522"/>
              <a:ext cx="122" cy="865"/>
            </a:xfrm>
            <a:prstGeom prst="rect">
              <a:avLst/>
            </a:prstGeom>
            <a:noFill/>
            <a:ln w="9525">
              <a:noFill/>
              <a:round/>
              <a:headEnd/>
              <a:tailEnd/>
            </a:ln>
            <a:effectLst/>
          </p:spPr>
          <p:txBody>
            <a:bodyPr lIns="90000" tIns="46800" rIns="90000" bIns="46800"/>
            <a:lstStyle/>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p:txBody>
        </p:sp>
        <p:sp>
          <p:nvSpPr>
            <p:cNvPr id="18444" name="Rectangle 12"/>
            <p:cNvSpPr>
              <a:spLocks noChangeArrowheads="1"/>
            </p:cNvSpPr>
            <p:nvPr/>
          </p:nvSpPr>
          <p:spPr bwMode="auto">
            <a:xfrm>
              <a:off x="4762" y="2522"/>
              <a:ext cx="876" cy="865"/>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2 CASOS</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33,3%</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Marabá:1</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Parauapebas:1</a:t>
              </a:r>
            </a:p>
          </p:txBody>
        </p:sp>
        <p:sp>
          <p:nvSpPr>
            <p:cNvPr id="18445" name="Rectangle 13"/>
            <p:cNvSpPr>
              <a:spLocks noChangeArrowheads="1"/>
            </p:cNvSpPr>
            <p:nvPr/>
          </p:nvSpPr>
          <p:spPr bwMode="auto">
            <a:xfrm>
              <a:off x="4363" y="2522"/>
              <a:ext cx="399" cy="865"/>
            </a:xfrm>
            <a:prstGeom prst="rect">
              <a:avLst/>
            </a:prstGeom>
            <a:noFill/>
            <a:ln w="9525">
              <a:noFill/>
              <a:round/>
              <a:headEnd/>
              <a:tailEnd/>
            </a:ln>
            <a:effectLst/>
          </p:spPr>
          <p:txBody>
            <a:bodyPr wrap="none" anchor="ctr"/>
            <a:lstStyle/>
            <a:p>
              <a:endParaRPr lang="pt-BR"/>
            </a:p>
          </p:txBody>
        </p:sp>
        <p:sp>
          <p:nvSpPr>
            <p:cNvPr id="18446" name="Rectangle 14"/>
            <p:cNvSpPr>
              <a:spLocks noChangeArrowheads="1"/>
            </p:cNvSpPr>
            <p:nvPr/>
          </p:nvSpPr>
          <p:spPr bwMode="auto">
            <a:xfrm>
              <a:off x="3827" y="2522"/>
              <a:ext cx="536" cy="865"/>
            </a:xfrm>
            <a:prstGeom prst="rect">
              <a:avLst/>
            </a:prstGeom>
            <a:noFill/>
            <a:ln w="9525">
              <a:noFill/>
              <a:round/>
              <a:headEnd/>
              <a:tailEnd/>
            </a:ln>
            <a:effectLst/>
          </p:spPr>
          <p:txBody>
            <a:bodyPr wrap="none" anchor="ctr"/>
            <a:lstStyle/>
            <a:p>
              <a:endParaRPr lang="pt-BR"/>
            </a:p>
          </p:txBody>
        </p:sp>
        <p:sp>
          <p:nvSpPr>
            <p:cNvPr id="18447" name="Rectangle 15"/>
            <p:cNvSpPr>
              <a:spLocks noChangeArrowheads="1"/>
            </p:cNvSpPr>
            <p:nvPr/>
          </p:nvSpPr>
          <p:spPr bwMode="auto">
            <a:xfrm>
              <a:off x="3140" y="2522"/>
              <a:ext cx="687" cy="865"/>
            </a:xfrm>
            <a:prstGeom prst="rect">
              <a:avLst/>
            </a:prstGeom>
            <a:noFill/>
            <a:ln w="9525">
              <a:noFill/>
              <a:round/>
              <a:headEnd/>
              <a:tailEnd/>
            </a:ln>
            <a:effectLst/>
          </p:spPr>
          <p:txBody>
            <a:bodyPr wrap="none" anchor="ctr"/>
            <a:lstStyle/>
            <a:p>
              <a:endParaRPr lang="pt-BR"/>
            </a:p>
          </p:txBody>
        </p:sp>
        <p:sp>
          <p:nvSpPr>
            <p:cNvPr id="18448" name="Rectangle 16"/>
            <p:cNvSpPr>
              <a:spLocks noChangeArrowheads="1"/>
            </p:cNvSpPr>
            <p:nvPr/>
          </p:nvSpPr>
          <p:spPr bwMode="auto">
            <a:xfrm>
              <a:off x="2251" y="2522"/>
              <a:ext cx="889" cy="865"/>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2 CASOS</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33,3%</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Viseu</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Irituia</a:t>
              </a:r>
            </a:p>
          </p:txBody>
        </p:sp>
        <p:sp>
          <p:nvSpPr>
            <p:cNvPr id="18449" name="Rectangle 17"/>
            <p:cNvSpPr>
              <a:spLocks noChangeArrowheads="1"/>
            </p:cNvSpPr>
            <p:nvPr/>
          </p:nvSpPr>
          <p:spPr bwMode="auto">
            <a:xfrm>
              <a:off x="1160" y="2522"/>
              <a:ext cx="1091" cy="865"/>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2 CASOS</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33,3%</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Belém: 1</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Cametá: 1</a:t>
              </a:r>
            </a:p>
          </p:txBody>
        </p:sp>
        <p:sp>
          <p:nvSpPr>
            <p:cNvPr id="18450" name="Rectangle 18"/>
            <p:cNvSpPr>
              <a:spLocks noChangeArrowheads="1"/>
            </p:cNvSpPr>
            <p:nvPr/>
          </p:nvSpPr>
          <p:spPr bwMode="auto">
            <a:xfrm>
              <a:off x="0" y="2522"/>
              <a:ext cx="1160" cy="8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Embolia Obstétrica</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6</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(0,27)‏</a:t>
              </a:r>
            </a:p>
          </p:txBody>
        </p:sp>
        <p:sp>
          <p:nvSpPr>
            <p:cNvPr id="18451" name="Rectangle 19"/>
            <p:cNvSpPr>
              <a:spLocks noChangeArrowheads="1"/>
            </p:cNvSpPr>
            <p:nvPr/>
          </p:nvSpPr>
          <p:spPr bwMode="auto">
            <a:xfrm>
              <a:off x="3827" y="1285"/>
              <a:ext cx="536" cy="1237"/>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____</a:t>
              </a:r>
            </a:p>
          </p:txBody>
        </p:sp>
        <p:sp>
          <p:nvSpPr>
            <p:cNvPr id="18452" name="Rectangle 20"/>
            <p:cNvSpPr>
              <a:spLocks noChangeArrowheads="1"/>
            </p:cNvSpPr>
            <p:nvPr/>
          </p:nvSpPr>
          <p:spPr bwMode="auto">
            <a:xfrm>
              <a:off x="3827" y="920"/>
              <a:ext cx="536" cy="3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OESTE</a:t>
              </a:r>
            </a:p>
          </p:txBody>
        </p:sp>
        <p:sp>
          <p:nvSpPr>
            <p:cNvPr id="18453" name="Rectangle 21"/>
            <p:cNvSpPr>
              <a:spLocks noChangeArrowheads="1"/>
            </p:cNvSpPr>
            <p:nvPr/>
          </p:nvSpPr>
          <p:spPr bwMode="auto">
            <a:xfrm>
              <a:off x="2251" y="1285"/>
              <a:ext cx="889" cy="1237"/>
            </a:xfrm>
            <a:prstGeom prst="rect">
              <a:avLst/>
            </a:prstGeom>
            <a:noFill/>
            <a:ln w="9525">
              <a:noFill/>
              <a:round/>
              <a:headEnd/>
              <a:tailEnd/>
            </a:ln>
            <a:effectLst/>
          </p:spPr>
          <p:txBody>
            <a:bodyPr lIns="90000" tIns="46800" rIns="90000" bIns="46800"/>
            <a:lstStyle/>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03 CASOS</a:t>
              </a:r>
            </a:p>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42,8%</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Castanhal: 1</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 Corrêa:1</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S. Miguel:1</a:t>
              </a:r>
            </a:p>
          </p:txBody>
        </p:sp>
        <p:sp>
          <p:nvSpPr>
            <p:cNvPr id="18454" name="Rectangle 22"/>
            <p:cNvSpPr>
              <a:spLocks noChangeArrowheads="1"/>
            </p:cNvSpPr>
            <p:nvPr/>
          </p:nvSpPr>
          <p:spPr bwMode="auto">
            <a:xfrm>
              <a:off x="2251" y="920"/>
              <a:ext cx="889" cy="3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NORDESTE</a:t>
              </a:r>
            </a:p>
          </p:txBody>
        </p:sp>
        <p:sp>
          <p:nvSpPr>
            <p:cNvPr id="18455" name="Rectangle 23"/>
            <p:cNvSpPr>
              <a:spLocks noChangeArrowheads="1"/>
            </p:cNvSpPr>
            <p:nvPr/>
          </p:nvSpPr>
          <p:spPr bwMode="auto">
            <a:xfrm>
              <a:off x="1160" y="1285"/>
              <a:ext cx="1091" cy="1237"/>
            </a:xfrm>
            <a:prstGeom prst="rect">
              <a:avLst/>
            </a:prstGeom>
            <a:noFill/>
            <a:ln w="9525">
              <a:noFill/>
              <a:round/>
              <a:headEnd/>
              <a:tailEnd/>
            </a:ln>
            <a:effectLst/>
          </p:spPr>
          <p:txBody>
            <a:bodyPr lIns="90000" tIns="46800" rIns="90000" bIns="46800"/>
            <a:lstStyle/>
            <a:p>
              <a:pPr algn="ct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01 CASO</a:t>
              </a:r>
              <a:r>
                <a:rPr lang="en-GB" sz="1200">
                  <a:solidFill>
                    <a:srgbClr val="FF3300"/>
                  </a:solidFill>
                </a:rPr>
                <a:t>  </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14,2%  </a:t>
              </a:r>
            </a:p>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3300"/>
                  </a:solidFill>
                </a:rPr>
                <a:t> </a:t>
              </a:r>
              <a:r>
                <a:rPr lang="en-GB" sz="1200">
                  <a:solidFill>
                    <a:srgbClr val="000000"/>
                  </a:solidFill>
                </a:rPr>
                <a:t>Belém:01</a:t>
              </a:r>
            </a:p>
          </p:txBody>
        </p:sp>
        <p:sp>
          <p:nvSpPr>
            <p:cNvPr id="18456" name="Rectangle 24"/>
            <p:cNvSpPr>
              <a:spLocks noChangeArrowheads="1"/>
            </p:cNvSpPr>
            <p:nvPr/>
          </p:nvSpPr>
          <p:spPr bwMode="auto">
            <a:xfrm>
              <a:off x="1160" y="920"/>
              <a:ext cx="1091" cy="3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NORTE</a:t>
              </a:r>
            </a:p>
          </p:txBody>
        </p:sp>
        <p:sp>
          <p:nvSpPr>
            <p:cNvPr id="18457" name="Rectangle 25"/>
            <p:cNvSpPr>
              <a:spLocks noChangeArrowheads="1"/>
            </p:cNvSpPr>
            <p:nvPr/>
          </p:nvSpPr>
          <p:spPr bwMode="auto">
            <a:xfrm>
              <a:off x="1160" y="709"/>
              <a:ext cx="4600" cy="211"/>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MACRO REGIÕES</a:t>
              </a:r>
            </a:p>
          </p:txBody>
        </p:sp>
        <p:sp>
          <p:nvSpPr>
            <p:cNvPr id="18458" name="Rectangle 26"/>
            <p:cNvSpPr>
              <a:spLocks noChangeArrowheads="1"/>
            </p:cNvSpPr>
            <p:nvPr/>
          </p:nvSpPr>
          <p:spPr bwMode="auto">
            <a:xfrm>
              <a:off x="4363" y="1285"/>
              <a:ext cx="399" cy="1237"/>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_____</a:t>
              </a:r>
            </a:p>
          </p:txBody>
        </p:sp>
        <p:sp>
          <p:nvSpPr>
            <p:cNvPr id="18459" name="Rectangle 27"/>
            <p:cNvSpPr>
              <a:spLocks noChangeArrowheads="1"/>
            </p:cNvSpPr>
            <p:nvPr/>
          </p:nvSpPr>
          <p:spPr bwMode="auto">
            <a:xfrm>
              <a:off x="4363" y="920"/>
              <a:ext cx="399" cy="3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SUL</a:t>
              </a:r>
            </a:p>
          </p:txBody>
        </p:sp>
        <p:sp>
          <p:nvSpPr>
            <p:cNvPr id="18460" name="Rectangle 28"/>
            <p:cNvSpPr>
              <a:spLocks noChangeArrowheads="1"/>
            </p:cNvSpPr>
            <p:nvPr/>
          </p:nvSpPr>
          <p:spPr bwMode="auto">
            <a:xfrm>
              <a:off x="3140" y="1285"/>
              <a:ext cx="687" cy="1237"/>
            </a:xfrm>
            <a:prstGeom prst="rect">
              <a:avLst/>
            </a:prstGeom>
            <a:noFill/>
            <a:ln w="9525">
              <a:noFill/>
              <a:round/>
              <a:headEnd/>
              <a:tailEnd/>
            </a:ln>
            <a:effectLst/>
          </p:spPr>
          <p:txBody>
            <a:bodyPr lIns="90000" tIns="46800" rIns="90000" bIns="46800"/>
            <a:lstStyle/>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solidFill>
                  <a:srgbClr val="000000"/>
                </a:solidFill>
              </a:endParaRP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000000"/>
                  </a:solidFill>
                </a:rPr>
                <a:t>3 CASOS</a:t>
              </a:r>
            </a:p>
            <a:p>
              <a:pPr>
                <a:spcBef>
                  <a:spcPts val="35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solidFill>
                    <a:srgbClr val="FF3300"/>
                  </a:solidFill>
                </a:rPr>
                <a:t>42,8%</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Altamira</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Medicilãndia</a:t>
              </a:r>
            </a:p>
            <a:p>
              <a:pP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Uruará</a:t>
              </a:r>
            </a:p>
          </p:txBody>
        </p:sp>
        <p:sp>
          <p:nvSpPr>
            <p:cNvPr id="18461" name="Rectangle 29"/>
            <p:cNvSpPr>
              <a:spLocks noChangeArrowheads="1"/>
            </p:cNvSpPr>
            <p:nvPr/>
          </p:nvSpPr>
          <p:spPr bwMode="auto">
            <a:xfrm>
              <a:off x="3140" y="920"/>
              <a:ext cx="687" cy="3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CENTRO-OESTE</a:t>
              </a:r>
            </a:p>
          </p:txBody>
        </p:sp>
        <p:sp>
          <p:nvSpPr>
            <p:cNvPr id="18462" name="Rectangle 30"/>
            <p:cNvSpPr>
              <a:spLocks noChangeArrowheads="1"/>
            </p:cNvSpPr>
            <p:nvPr/>
          </p:nvSpPr>
          <p:spPr bwMode="auto">
            <a:xfrm>
              <a:off x="4762" y="1285"/>
              <a:ext cx="876" cy="1237"/>
            </a:xfrm>
            <a:prstGeom prst="rect">
              <a:avLst/>
            </a:prstGeom>
            <a:noFill/>
            <a:ln w="9525">
              <a:noFill/>
              <a:round/>
              <a:headEnd/>
              <a:tailEnd/>
            </a:ln>
            <a:effectLst/>
          </p:spPr>
          <p:txBody>
            <a:bodyPr lIns="90000" tIns="46800" rIns="90000" bIns="46800"/>
            <a:lstStyle/>
            <a:p>
              <a:pPr algn="ctr">
                <a:spcBef>
                  <a:spcPts val="3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______</a:t>
              </a:r>
            </a:p>
          </p:txBody>
        </p:sp>
        <p:sp>
          <p:nvSpPr>
            <p:cNvPr id="18463" name="Rectangle 31"/>
            <p:cNvSpPr>
              <a:spLocks noChangeArrowheads="1"/>
            </p:cNvSpPr>
            <p:nvPr/>
          </p:nvSpPr>
          <p:spPr bwMode="auto">
            <a:xfrm>
              <a:off x="4762" y="920"/>
              <a:ext cx="876" cy="365"/>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SUDESTE</a:t>
              </a:r>
            </a:p>
          </p:txBody>
        </p:sp>
        <p:sp>
          <p:nvSpPr>
            <p:cNvPr id="18464" name="Rectangle 32"/>
            <p:cNvSpPr>
              <a:spLocks noChangeArrowheads="1"/>
            </p:cNvSpPr>
            <p:nvPr/>
          </p:nvSpPr>
          <p:spPr bwMode="auto">
            <a:xfrm>
              <a:off x="5638" y="1285"/>
              <a:ext cx="122" cy="1237"/>
            </a:xfrm>
            <a:prstGeom prst="rect">
              <a:avLst/>
            </a:prstGeom>
            <a:noFill/>
            <a:ln w="9525">
              <a:noFill/>
              <a:round/>
              <a:headEnd/>
              <a:tailEnd/>
            </a:ln>
            <a:effectLst/>
          </p:spPr>
          <p:txBody>
            <a:bodyPr wrap="none" anchor="ctr"/>
            <a:lstStyle/>
            <a:p>
              <a:endParaRPr lang="pt-BR"/>
            </a:p>
          </p:txBody>
        </p:sp>
        <p:sp>
          <p:nvSpPr>
            <p:cNvPr id="18465" name="Rectangle 33"/>
            <p:cNvSpPr>
              <a:spLocks noChangeArrowheads="1"/>
            </p:cNvSpPr>
            <p:nvPr/>
          </p:nvSpPr>
          <p:spPr bwMode="auto">
            <a:xfrm>
              <a:off x="0" y="1285"/>
              <a:ext cx="1160" cy="1237"/>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Hipertensão Gestacional</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7</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FF3300"/>
                  </a:solidFill>
                </a:rPr>
                <a:t>(0,32%)‏</a:t>
              </a: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a:solidFill>
                  <a:srgbClr val="FF3300"/>
                </a:solidFill>
              </a:endParaRPr>
            </a:p>
          </p:txBody>
        </p:sp>
        <p:sp>
          <p:nvSpPr>
            <p:cNvPr id="18466" name="Rectangle 34"/>
            <p:cNvSpPr>
              <a:spLocks noChangeArrowheads="1"/>
            </p:cNvSpPr>
            <p:nvPr/>
          </p:nvSpPr>
          <p:spPr bwMode="auto">
            <a:xfrm>
              <a:off x="5638" y="920"/>
              <a:ext cx="122" cy="365"/>
            </a:xfrm>
            <a:prstGeom prst="rect">
              <a:avLst/>
            </a:prstGeom>
            <a:noFill/>
            <a:ln w="9525">
              <a:noFill/>
              <a:round/>
              <a:headEnd/>
              <a:tailEnd/>
            </a:ln>
            <a:effectLst/>
          </p:spPr>
          <p:txBody>
            <a:bodyPr wrap="none" anchor="ctr"/>
            <a:lstStyle/>
            <a:p>
              <a:endParaRPr lang="pt-BR"/>
            </a:p>
          </p:txBody>
        </p:sp>
        <p:sp>
          <p:nvSpPr>
            <p:cNvPr id="18467" name="Rectangle 35"/>
            <p:cNvSpPr>
              <a:spLocks noChangeArrowheads="1"/>
            </p:cNvSpPr>
            <p:nvPr/>
          </p:nvSpPr>
          <p:spPr bwMode="auto">
            <a:xfrm>
              <a:off x="0" y="709"/>
              <a:ext cx="1160" cy="576"/>
            </a:xfrm>
            <a:prstGeom prst="rect">
              <a:avLst/>
            </a:prstGeom>
            <a:noFill/>
            <a:ln w="9525">
              <a:noFill/>
              <a:round/>
              <a:headEnd/>
              <a:tailEnd/>
            </a:ln>
            <a:effectLst/>
          </p:spPr>
          <p:txBody>
            <a:bodyPr lIns="90000" tIns="46800" rIns="90000" bIns="46800"/>
            <a:lstStyle/>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ndParaRPr>
            </a:p>
            <a:p>
              <a:pPr algn="ctr">
                <a:spcBef>
                  <a:spcPts val="400"/>
                </a:spcBef>
                <a:buClr>
                  <a:srgbClr val="CCCCFF"/>
                </a:buClr>
                <a:buSzPct val="80000"/>
                <a:buFont typeface="Wingdings"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CAUSAS</a:t>
              </a:r>
            </a:p>
          </p:txBody>
        </p:sp>
        <p:sp>
          <p:nvSpPr>
            <p:cNvPr id="18468" name="Line 36"/>
            <p:cNvSpPr>
              <a:spLocks noChangeShapeType="1"/>
            </p:cNvSpPr>
            <p:nvPr/>
          </p:nvSpPr>
          <p:spPr bwMode="auto">
            <a:xfrm>
              <a:off x="0" y="709"/>
              <a:ext cx="5760" cy="1"/>
            </a:xfrm>
            <a:prstGeom prst="line">
              <a:avLst/>
            </a:prstGeom>
            <a:noFill/>
            <a:ln w="28440">
              <a:solidFill>
                <a:srgbClr val="000000"/>
              </a:solidFill>
              <a:miter lim="800000"/>
              <a:headEnd/>
              <a:tailEnd/>
            </a:ln>
            <a:effectLst/>
          </p:spPr>
          <p:txBody>
            <a:bodyPr/>
            <a:lstStyle/>
            <a:p>
              <a:endParaRPr lang="pt-BR"/>
            </a:p>
          </p:txBody>
        </p:sp>
        <p:sp>
          <p:nvSpPr>
            <p:cNvPr id="18469" name="Line 37"/>
            <p:cNvSpPr>
              <a:spLocks noChangeShapeType="1"/>
            </p:cNvSpPr>
            <p:nvPr/>
          </p:nvSpPr>
          <p:spPr bwMode="auto">
            <a:xfrm>
              <a:off x="0" y="4342"/>
              <a:ext cx="5760" cy="1"/>
            </a:xfrm>
            <a:prstGeom prst="line">
              <a:avLst/>
            </a:prstGeom>
            <a:noFill/>
            <a:ln w="28440">
              <a:solidFill>
                <a:srgbClr val="000000"/>
              </a:solidFill>
              <a:miter lim="800000"/>
              <a:headEnd/>
              <a:tailEnd/>
            </a:ln>
            <a:effectLst/>
          </p:spPr>
          <p:txBody>
            <a:bodyPr/>
            <a:lstStyle/>
            <a:p>
              <a:endParaRPr lang="pt-BR"/>
            </a:p>
          </p:txBody>
        </p:sp>
        <p:sp>
          <p:nvSpPr>
            <p:cNvPr id="18470" name="Line 38"/>
            <p:cNvSpPr>
              <a:spLocks noChangeShapeType="1"/>
            </p:cNvSpPr>
            <p:nvPr/>
          </p:nvSpPr>
          <p:spPr bwMode="auto">
            <a:xfrm>
              <a:off x="0" y="709"/>
              <a:ext cx="1" cy="3633"/>
            </a:xfrm>
            <a:prstGeom prst="line">
              <a:avLst/>
            </a:prstGeom>
            <a:noFill/>
            <a:ln w="28440">
              <a:solidFill>
                <a:srgbClr val="000000"/>
              </a:solidFill>
              <a:miter lim="800000"/>
              <a:headEnd/>
              <a:tailEnd/>
            </a:ln>
            <a:effectLst/>
          </p:spPr>
          <p:txBody>
            <a:bodyPr/>
            <a:lstStyle/>
            <a:p>
              <a:endParaRPr lang="pt-BR"/>
            </a:p>
          </p:txBody>
        </p:sp>
        <p:sp>
          <p:nvSpPr>
            <p:cNvPr id="18471" name="Line 39"/>
            <p:cNvSpPr>
              <a:spLocks noChangeShapeType="1"/>
            </p:cNvSpPr>
            <p:nvPr/>
          </p:nvSpPr>
          <p:spPr bwMode="auto">
            <a:xfrm>
              <a:off x="1160" y="709"/>
              <a:ext cx="1" cy="3633"/>
            </a:xfrm>
            <a:prstGeom prst="line">
              <a:avLst/>
            </a:prstGeom>
            <a:noFill/>
            <a:ln w="12600">
              <a:solidFill>
                <a:srgbClr val="000000"/>
              </a:solidFill>
              <a:miter lim="800000"/>
              <a:headEnd/>
              <a:tailEnd/>
            </a:ln>
            <a:effectLst/>
          </p:spPr>
          <p:txBody>
            <a:bodyPr/>
            <a:lstStyle/>
            <a:p>
              <a:endParaRPr lang="pt-BR"/>
            </a:p>
          </p:txBody>
        </p:sp>
        <p:sp>
          <p:nvSpPr>
            <p:cNvPr id="18472" name="Line 40"/>
            <p:cNvSpPr>
              <a:spLocks noChangeShapeType="1"/>
            </p:cNvSpPr>
            <p:nvPr/>
          </p:nvSpPr>
          <p:spPr bwMode="auto">
            <a:xfrm>
              <a:off x="5760" y="709"/>
              <a:ext cx="1" cy="3633"/>
            </a:xfrm>
            <a:prstGeom prst="line">
              <a:avLst/>
            </a:prstGeom>
            <a:noFill/>
            <a:ln w="28440">
              <a:solidFill>
                <a:srgbClr val="000000"/>
              </a:solidFill>
              <a:miter lim="800000"/>
              <a:headEnd/>
              <a:tailEnd/>
            </a:ln>
            <a:effectLst/>
          </p:spPr>
          <p:txBody>
            <a:bodyPr/>
            <a:lstStyle/>
            <a:p>
              <a:endParaRPr lang="pt-BR"/>
            </a:p>
          </p:txBody>
        </p:sp>
        <p:sp>
          <p:nvSpPr>
            <p:cNvPr id="18473" name="Line 41"/>
            <p:cNvSpPr>
              <a:spLocks noChangeShapeType="1"/>
            </p:cNvSpPr>
            <p:nvPr/>
          </p:nvSpPr>
          <p:spPr bwMode="auto">
            <a:xfrm>
              <a:off x="0" y="1285"/>
              <a:ext cx="5760" cy="1"/>
            </a:xfrm>
            <a:prstGeom prst="line">
              <a:avLst/>
            </a:prstGeom>
            <a:noFill/>
            <a:ln w="12600">
              <a:solidFill>
                <a:srgbClr val="000000"/>
              </a:solidFill>
              <a:miter lim="800000"/>
              <a:headEnd/>
              <a:tailEnd/>
            </a:ln>
            <a:effectLst/>
          </p:spPr>
          <p:txBody>
            <a:bodyPr/>
            <a:lstStyle/>
            <a:p>
              <a:endParaRPr lang="pt-BR"/>
            </a:p>
          </p:txBody>
        </p:sp>
        <p:sp>
          <p:nvSpPr>
            <p:cNvPr id="18474" name="Line 42"/>
            <p:cNvSpPr>
              <a:spLocks noChangeShapeType="1"/>
            </p:cNvSpPr>
            <p:nvPr/>
          </p:nvSpPr>
          <p:spPr bwMode="auto">
            <a:xfrm>
              <a:off x="2251" y="920"/>
              <a:ext cx="1" cy="3422"/>
            </a:xfrm>
            <a:prstGeom prst="line">
              <a:avLst/>
            </a:prstGeom>
            <a:noFill/>
            <a:ln w="12600">
              <a:solidFill>
                <a:srgbClr val="000000"/>
              </a:solidFill>
              <a:miter lim="800000"/>
              <a:headEnd/>
              <a:tailEnd/>
            </a:ln>
            <a:effectLst/>
          </p:spPr>
          <p:txBody>
            <a:bodyPr/>
            <a:lstStyle/>
            <a:p>
              <a:endParaRPr lang="pt-BR"/>
            </a:p>
          </p:txBody>
        </p:sp>
        <p:sp>
          <p:nvSpPr>
            <p:cNvPr id="18475" name="Line 43"/>
            <p:cNvSpPr>
              <a:spLocks noChangeShapeType="1"/>
            </p:cNvSpPr>
            <p:nvPr/>
          </p:nvSpPr>
          <p:spPr bwMode="auto">
            <a:xfrm>
              <a:off x="3140" y="920"/>
              <a:ext cx="1" cy="3422"/>
            </a:xfrm>
            <a:prstGeom prst="line">
              <a:avLst/>
            </a:prstGeom>
            <a:noFill/>
            <a:ln w="12600">
              <a:solidFill>
                <a:srgbClr val="000000"/>
              </a:solidFill>
              <a:miter lim="800000"/>
              <a:headEnd/>
              <a:tailEnd/>
            </a:ln>
            <a:effectLst/>
          </p:spPr>
          <p:txBody>
            <a:bodyPr/>
            <a:lstStyle/>
            <a:p>
              <a:endParaRPr lang="pt-BR"/>
            </a:p>
          </p:txBody>
        </p:sp>
        <p:sp>
          <p:nvSpPr>
            <p:cNvPr id="18476" name="Line 44"/>
            <p:cNvSpPr>
              <a:spLocks noChangeShapeType="1"/>
            </p:cNvSpPr>
            <p:nvPr/>
          </p:nvSpPr>
          <p:spPr bwMode="auto">
            <a:xfrm>
              <a:off x="3827" y="920"/>
              <a:ext cx="1" cy="3422"/>
            </a:xfrm>
            <a:prstGeom prst="line">
              <a:avLst/>
            </a:prstGeom>
            <a:noFill/>
            <a:ln w="12600">
              <a:solidFill>
                <a:srgbClr val="000000"/>
              </a:solidFill>
              <a:miter lim="800000"/>
              <a:headEnd/>
              <a:tailEnd/>
            </a:ln>
            <a:effectLst/>
          </p:spPr>
          <p:txBody>
            <a:bodyPr/>
            <a:lstStyle/>
            <a:p>
              <a:endParaRPr lang="pt-BR"/>
            </a:p>
          </p:txBody>
        </p:sp>
        <p:sp>
          <p:nvSpPr>
            <p:cNvPr id="18477" name="Line 45"/>
            <p:cNvSpPr>
              <a:spLocks noChangeShapeType="1"/>
            </p:cNvSpPr>
            <p:nvPr/>
          </p:nvSpPr>
          <p:spPr bwMode="auto">
            <a:xfrm>
              <a:off x="4363" y="920"/>
              <a:ext cx="1" cy="3422"/>
            </a:xfrm>
            <a:prstGeom prst="line">
              <a:avLst/>
            </a:prstGeom>
            <a:noFill/>
            <a:ln w="12600">
              <a:solidFill>
                <a:srgbClr val="000000"/>
              </a:solidFill>
              <a:miter lim="800000"/>
              <a:headEnd/>
              <a:tailEnd/>
            </a:ln>
            <a:effectLst/>
          </p:spPr>
          <p:txBody>
            <a:bodyPr/>
            <a:lstStyle/>
            <a:p>
              <a:endParaRPr lang="pt-BR"/>
            </a:p>
          </p:txBody>
        </p:sp>
        <p:sp>
          <p:nvSpPr>
            <p:cNvPr id="18478" name="Line 46"/>
            <p:cNvSpPr>
              <a:spLocks noChangeShapeType="1"/>
            </p:cNvSpPr>
            <p:nvPr/>
          </p:nvSpPr>
          <p:spPr bwMode="auto">
            <a:xfrm>
              <a:off x="4762" y="920"/>
              <a:ext cx="1" cy="3422"/>
            </a:xfrm>
            <a:prstGeom prst="line">
              <a:avLst/>
            </a:prstGeom>
            <a:noFill/>
            <a:ln w="12600">
              <a:solidFill>
                <a:srgbClr val="000000"/>
              </a:solidFill>
              <a:miter lim="800000"/>
              <a:headEnd/>
              <a:tailEnd/>
            </a:ln>
            <a:effectLst/>
          </p:spPr>
          <p:txBody>
            <a:bodyPr/>
            <a:lstStyle/>
            <a:p>
              <a:endParaRPr lang="pt-BR"/>
            </a:p>
          </p:txBody>
        </p:sp>
        <p:sp>
          <p:nvSpPr>
            <p:cNvPr id="18479" name="Line 47"/>
            <p:cNvSpPr>
              <a:spLocks noChangeShapeType="1"/>
            </p:cNvSpPr>
            <p:nvPr/>
          </p:nvSpPr>
          <p:spPr bwMode="auto">
            <a:xfrm>
              <a:off x="5638" y="920"/>
              <a:ext cx="1" cy="3422"/>
            </a:xfrm>
            <a:prstGeom prst="line">
              <a:avLst/>
            </a:prstGeom>
            <a:noFill/>
            <a:ln w="12600">
              <a:solidFill>
                <a:srgbClr val="000000"/>
              </a:solidFill>
              <a:miter lim="800000"/>
              <a:headEnd/>
              <a:tailEnd/>
            </a:ln>
            <a:effectLst/>
          </p:spPr>
          <p:txBody>
            <a:bodyPr/>
            <a:lstStyle/>
            <a:p>
              <a:endParaRPr lang="pt-BR"/>
            </a:p>
          </p:txBody>
        </p:sp>
        <p:sp>
          <p:nvSpPr>
            <p:cNvPr id="18480" name="Line 48"/>
            <p:cNvSpPr>
              <a:spLocks noChangeShapeType="1"/>
            </p:cNvSpPr>
            <p:nvPr/>
          </p:nvSpPr>
          <p:spPr bwMode="auto">
            <a:xfrm>
              <a:off x="1160" y="920"/>
              <a:ext cx="4600" cy="1"/>
            </a:xfrm>
            <a:prstGeom prst="line">
              <a:avLst/>
            </a:prstGeom>
            <a:noFill/>
            <a:ln w="12600">
              <a:solidFill>
                <a:srgbClr val="000000"/>
              </a:solidFill>
              <a:miter lim="800000"/>
              <a:headEnd/>
              <a:tailEnd/>
            </a:ln>
            <a:effectLst/>
          </p:spPr>
          <p:txBody>
            <a:bodyPr/>
            <a:lstStyle/>
            <a:p>
              <a:endParaRPr lang="pt-BR"/>
            </a:p>
          </p:txBody>
        </p:sp>
        <p:sp>
          <p:nvSpPr>
            <p:cNvPr id="18481" name="Line 49"/>
            <p:cNvSpPr>
              <a:spLocks noChangeShapeType="1"/>
            </p:cNvSpPr>
            <p:nvPr/>
          </p:nvSpPr>
          <p:spPr bwMode="auto">
            <a:xfrm>
              <a:off x="0" y="2522"/>
              <a:ext cx="5760" cy="1"/>
            </a:xfrm>
            <a:prstGeom prst="line">
              <a:avLst/>
            </a:prstGeom>
            <a:noFill/>
            <a:ln w="12600">
              <a:solidFill>
                <a:srgbClr val="000000"/>
              </a:solidFill>
              <a:miter lim="800000"/>
              <a:headEnd/>
              <a:tailEnd/>
            </a:ln>
            <a:effectLst/>
          </p:spPr>
          <p:txBody>
            <a:bodyPr/>
            <a:lstStyle/>
            <a:p>
              <a:endParaRPr lang="pt-BR"/>
            </a:p>
          </p:txBody>
        </p:sp>
        <p:sp>
          <p:nvSpPr>
            <p:cNvPr id="18482" name="Line 50"/>
            <p:cNvSpPr>
              <a:spLocks noChangeShapeType="1"/>
            </p:cNvSpPr>
            <p:nvPr/>
          </p:nvSpPr>
          <p:spPr bwMode="auto">
            <a:xfrm>
              <a:off x="0" y="3387"/>
              <a:ext cx="5760" cy="1"/>
            </a:xfrm>
            <a:prstGeom prst="line">
              <a:avLst/>
            </a:prstGeom>
            <a:noFill/>
            <a:ln w="12600">
              <a:solidFill>
                <a:srgbClr val="000000"/>
              </a:solidFill>
              <a:miter lim="800000"/>
              <a:headEnd/>
              <a:tailEnd/>
            </a:ln>
            <a:effectLst/>
          </p:spPr>
          <p:txBody>
            <a:bodyPr/>
            <a:lstStyle/>
            <a:p>
              <a:endParaRPr lang="pt-B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4638"/>
            <a:ext cx="8229600" cy="1143000"/>
          </a:xfrm>
          <a:ln/>
        </p:spPr>
        <p:txBody>
          <a:bodyPr/>
          <a:lstStyle/>
          <a:p>
            <a:pP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t>PRINCIPAIS CAUSAS DE MORBIDADE HOSPITALARES EM MULHERES</a:t>
            </a:r>
          </a:p>
        </p:txBody>
      </p:sp>
      <p:sp>
        <p:nvSpPr>
          <p:cNvPr id="10242" name="Rectangle 2"/>
          <p:cNvSpPr>
            <a:spLocks noGrp="1" noChangeArrowheads="1"/>
          </p:cNvSpPr>
          <p:nvPr>
            <p:ph idx="1"/>
          </p:nvPr>
        </p:nvSpPr>
        <p:spPr>
          <a:xfrm>
            <a:off x="457200" y="1600201"/>
            <a:ext cx="8229600" cy="4530725"/>
          </a:xfrm>
          <a:ln/>
        </p:spPr>
        <p:txBody>
          <a:bodyPr/>
          <a:lstStyle/>
          <a:p>
            <a:pPr marL="333375" indent="-333375">
              <a:buClr>
                <a:srgbClr val="CCCCFF"/>
              </a:buClr>
              <a:buSzPct val="80000"/>
              <a:buFont typeface="Wingdings" charset="2"/>
              <a:buChar char=""/>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t>Doenças do Aparelho Genito-urinário</a:t>
            </a:r>
          </a:p>
          <a:p>
            <a:pPr marL="333375" indent="-333375">
              <a:buClr>
                <a:srgbClr val="CCCCFF"/>
              </a:buClr>
              <a:buSzPct val="80000"/>
              <a:buFont typeface="Wingdings" charset="2"/>
              <a:buChar char=""/>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t>Doenças Infecciosas e Parasitárias</a:t>
            </a:r>
          </a:p>
          <a:p>
            <a:pPr marL="333375" indent="-333375">
              <a:buClr>
                <a:srgbClr val="CCCCFF"/>
              </a:buClr>
              <a:buSzPct val="80000"/>
              <a:buFont typeface="Wingdings" charset="2"/>
              <a:buChar char=""/>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t>Doenças do Aparelho Digestivo</a:t>
            </a:r>
          </a:p>
          <a:p>
            <a:pPr marL="333375" indent="-333375">
              <a:buClr>
                <a:srgbClr val="CCCCFF"/>
              </a:buClr>
              <a:buSzPct val="80000"/>
              <a:buFont typeface="Wingdings" charset="2"/>
              <a:buChar char=""/>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t>Doenças do Aparelho Respiratório</a:t>
            </a:r>
          </a:p>
          <a:p>
            <a:pPr marL="333375" indent="-333375">
              <a:buClr>
                <a:srgbClr val="CCCCFF"/>
              </a:buClr>
              <a:buSzPct val="80000"/>
              <a:buFont typeface="Wingdings" charset="2"/>
              <a:buChar char=""/>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t>Doenças relacionadas à gravidez, parto e puerpério.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
        <a:cs typeface="Lucida Sans Unicode"/>
      </a:majorFont>
      <a:minorFont>
        <a:latin typeface="Calibri"/>
        <a:ea typeface=""/>
        <a:cs typeface="Lucida Sans Unicod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cs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cs typeface="Lucida Sans Unicode" pitchFamily="32"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1407</Words>
  <Application>Microsoft Office PowerPoint</Application>
  <PresentationFormat>Apresentação na tela (4:3)</PresentationFormat>
  <Paragraphs>514</Paragraphs>
  <Slides>21</Slides>
  <Notes>19</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Slide 1</vt:lpstr>
      <vt:lpstr>Slide 2</vt:lpstr>
      <vt:lpstr>Slide 3</vt:lpstr>
      <vt:lpstr>Slide 4</vt:lpstr>
      <vt:lpstr>Slide 5</vt:lpstr>
      <vt:lpstr>Slide 6</vt:lpstr>
      <vt:lpstr>PROPORÇÃO DAS PRINCIPAIS CAUSAS DE MORTALIDADE MATERNA  2010</vt:lpstr>
      <vt:lpstr>PROPORÇÃO DAS PRINCIPAIS CAUSAS DE MORTALIDADE MATERNA  2010</vt:lpstr>
      <vt:lpstr>PRINCIPAIS CAUSAS DE MORBIDADE HOSPITALARES EM MULHERES</vt:lpstr>
      <vt:lpstr>INDICADORES</vt:lpstr>
      <vt:lpstr>Slide 11</vt:lpstr>
      <vt:lpstr>Principais ações desenvolvidas pela CESMU</vt:lpstr>
      <vt:lpstr>Slide 13</vt:lpstr>
      <vt:lpstr>Slide 14</vt:lpstr>
      <vt:lpstr>Slide 15</vt:lpstr>
      <vt:lpstr>Slide 16</vt:lpstr>
      <vt:lpstr>INVESTIMENTO</vt:lpstr>
      <vt:lpstr>Slide 18</vt:lpstr>
      <vt:lpstr>Slide 19</vt:lpstr>
      <vt:lpstr>“MINHA ESPERANÇA É IMORTAL.  SEI QUE NÃO DÁ PARA MUDAR O COMEÇO. MAS, SE A GENTE QUISER.  VAI DÁ PARA MUDAR O FINAL” Elisa Lucinda </vt:lpstr>
      <vt:lpstr>Dr. Hélio Franco de Macêdo Junior Secretário Estadual de Saúde Pública  Dione Marília de Albuquerque Cunha Diretora Técnica  Jane Monteiro Neves Diretora do Departamento de Atenção Primária  Michelle Monteiro Sousa Coordenadora Estadual de Saúde da Mulher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Estadual de Saúde da Mulher</dc:title>
  <dc:creator>Michele Monteiro</dc:creator>
  <cp:lastModifiedBy>GLEYDSON SOUZA</cp:lastModifiedBy>
  <cp:revision>14</cp:revision>
  <dcterms:modified xsi:type="dcterms:W3CDTF">2011-07-01T18:51:04Z</dcterms:modified>
</cp:coreProperties>
</file>